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handoutMasterIdLst>
    <p:handoutMasterId r:id="rId42"/>
  </p:handoutMasterIdLst>
  <p:sldIdLst>
    <p:sldId id="256" r:id="rId2"/>
    <p:sldId id="283" r:id="rId3"/>
    <p:sldId id="302" r:id="rId4"/>
    <p:sldId id="292" r:id="rId5"/>
    <p:sldId id="291" r:id="rId6"/>
    <p:sldId id="293" r:id="rId7"/>
    <p:sldId id="294" r:id="rId8"/>
    <p:sldId id="295" r:id="rId9"/>
    <p:sldId id="290" r:id="rId10"/>
    <p:sldId id="276" r:id="rId11"/>
    <p:sldId id="286" r:id="rId12"/>
    <p:sldId id="287" r:id="rId13"/>
    <p:sldId id="288" r:id="rId14"/>
    <p:sldId id="289" r:id="rId15"/>
    <p:sldId id="281" r:id="rId16"/>
    <p:sldId id="303" r:id="rId17"/>
    <p:sldId id="260" r:id="rId18"/>
    <p:sldId id="304" r:id="rId19"/>
    <p:sldId id="305" r:id="rId20"/>
    <p:sldId id="306" r:id="rId21"/>
    <p:sldId id="311" r:id="rId22"/>
    <p:sldId id="310" r:id="rId23"/>
    <p:sldId id="312" r:id="rId24"/>
    <p:sldId id="309" r:id="rId25"/>
    <p:sldId id="313" r:id="rId26"/>
    <p:sldId id="314" r:id="rId27"/>
    <p:sldId id="308" r:id="rId28"/>
    <p:sldId id="315" r:id="rId29"/>
    <p:sldId id="316" r:id="rId30"/>
    <p:sldId id="317" r:id="rId31"/>
    <p:sldId id="318" r:id="rId32"/>
    <p:sldId id="319" r:id="rId33"/>
    <p:sldId id="320" r:id="rId34"/>
    <p:sldId id="321" r:id="rId35"/>
    <p:sldId id="322" r:id="rId36"/>
    <p:sldId id="279" r:id="rId37"/>
    <p:sldId id="298" r:id="rId38"/>
    <p:sldId id="280" r:id="rId39"/>
    <p:sldId id="299"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90" d="100"/>
          <a:sy n="90" d="100"/>
        </p:scale>
        <p:origin x="-816" y="3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BBD731-006A-481C-BCC9-905F31320DB4}" type="datetimeFigureOut">
              <a:rPr lang="en-CA" smtClean="0"/>
              <a:pPr/>
              <a:t>17/02/2016</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BD9A42-7E9F-475D-AF60-3020B83A1ECB}" type="slidenum">
              <a:rPr lang="en-CA" smtClean="0"/>
              <a:pPr/>
              <a:t>‹#›</a:t>
            </a:fld>
            <a:endParaRPr lang="en-CA"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70C579-3E51-4C8B-8F4C-BB05A0743F14}" type="datetimeFigureOut">
              <a:rPr lang="en-CA" smtClean="0"/>
              <a:pPr/>
              <a:t>17/02/2016</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70D4F3-5D65-4EFA-A9E5-702C57D91F4C}"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D70D4F3-5D65-4EFA-A9E5-702C57D91F4C}" type="slidenum">
              <a:rPr lang="en-CA" smtClean="0"/>
              <a:pPr/>
              <a:t>1</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95AB755-AEC0-4A2A-AE39-AA604A39DF07}" type="datetime1">
              <a:rPr lang="en-CA" smtClean="0"/>
              <a:pPr/>
              <a:t>17/02/2016</a:t>
            </a:fld>
            <a:endParaRPr lang="en-CA"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29B66B4-29C6-49F9-8A94-10E828D68EA4}"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E6E646-AB31-4F8C-BD1E-FFA762EF806A}" type="datetime1">
              <a:rPr lang="en-CA" smtClean="0"/>
              <a:pPr/>
              <a:t>17/02/2016</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BB18D2-A406-48B1-9BEC-9CD08D2D9781}" type="datetime1">
              <a:rPr lang="en-CA" smtClean="0"/>
              <a:pPr/>
              <a:t>17/02/2016</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B5FAD7-6FE2-4F78-AEC7-D8312E2E0E6C}" type="datetime1">
              <a:rPr lang="en-CA" smtClean="0"/>
              <a:pPr/>
              <a:t>17/02/2016</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490A6D1-640D-4D52-9424-189367E9E856}" type="datetime1">
              <a:rPr lang="en-CA" smtClean="0"/>
              <a:pPr/>
              <a:t>17/02/2016</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DF158A-C400-43C7-9081-80F24892504E}" type="datetime1">
              <a:rPr lang="en-CA" smtClean="0"/>
              <a:pPr/>
              <a:t>17/02/2016</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029B66B4-29C6-49F9-8A94-10E828D68EA4}" type="slidenum">
              <a:rPr lang="en-CA" smtClean="0"/>
              <a:pPr/>
              <a:t>‹#›</a:t>
            </a:fld>
            <a:endParaRPr lang="en-CA"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E70A06B-A490-4F0F-B0E0-C94735780B33}" type="datetime1">
              <a:rPr lang="en-CA" smtClean="0"/>
              <a:pPr/>
              <a:t>17/02/2016</a:t>
            </a:fld>
            <a:endParaRPr lang="en-CA" dirty="0"/>
          </a:p>
        </p:txBody>
      </p:sp>
      <p:sp>
        <p:nvSpPr>
          <p:cNvPr id="8" name="Footer Placeholder 7"/>
          <p:cNvSpPr>
            <a:spLocks noGrp="1"/>
          </p:cNvSpPr>
          <p:nvPr>
            <p:ph type="ftr" sz="quarter" idx="11"/>
          </p:nvPr>
        </p:nvSpPr>
        <p:spPr/>
        <p:txBody>
          <a:bodyPr/>
          <a:lstStyle>
            <a:extLst/>
          </a:lstStyle>
          <a:p>
            <a:endParaRPr lang="en-CA" dirty="0"/>
          </a:p>
        </p:txBody>
      </p:sp>
      <p:sp>
        <p:nvSpPr>
          <p:cNvPr id="9" name="Slide Number Placeholder 8"/>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04884E6-8883-4B62-90D2-E4BB2ADF3BD3}" type="datetime1">
              <a:rPr lang="en-CA" smtClean="0"/>
              <a:pPr/>
              <a:t>17/02/2016</a:t>
            </a:fld>
            <a:endParaRPr lang="en-CA" dirty="0"/>
          </a:p>
        </p:txBody>
      </p:sp>
      <p:sp>
        <p:nvSpPr>
          <p:cNvPr id="4" name="Footer Placeholder 3"/>
          <p:cNvSpPr>
            <a:spLocks noGrp="1"/>
          </p:cNvSpPr>
          <p:nvPr>
            <p:ph type="ftr" sz="quarter" idx="11"/>
          </p:nvPr>
        </p:nvSpPr>
        <p:spPr/>
        <p:txBody>
          <a:bodyPr/>
          <a:lstStyle>
            <a:extLst/>
          </a:lstStyle>
          <a:p>
            <a:endParaRPr lang="en-CA" dirty="0"/>
          </a:p>
        </p:txBody>
      </p:sp>
      <p:sp>
        <p:nvSpPr>
          <p:cNvPr id="5" name="Slide Number Placeholder 4"/>
          <p:cNvSpPr>
            <a:spLocks noGrp="1"/>
          </p:cNvSpPr>
          <p:nvPr>
            <p:ph type="sldNum" sz="quarter" idx="12"/>
          </p:nvPr>
        </p:nvSpPr>
        <p:spPr/>
        <p:txBody>
          <a:bodyPr/>
          <a:lstStyle>
            <a:extLst/>
          </a:lstStyle>
          <a:p>
            <a:fld id="{029B66B4-29C6-49F9-8A94-10E828D68EA4}" type="slidenum">
              <a:rPr lang="en-CA" smtClean="0"/>
              <a:pPr/>
              <a:t>‹#›</a:t>
            </a:fld>
            <a:endParaRPr lang="en-CA"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4F60AF9-B107-4A2C-B2D8-D15FD9EB0F30}" type="datetime1">
              <a:rPr lang="en-CA" smtClean="0"/>
              <a:pPr/>
              <a:t>17/02/2016</a:t>
            </a:fld>
            <a:endParaRPr lang="en-CA" dirty="0"/>
          </a:p>
        </p:txBody>
      </p:sp>
      <p:sp>
        <p:nvSpPr>
          <p:cNvPr id="3" name="Footer Placeholder 2"/>
          <p:cNvSpPr>
            <a:spLocks noGrp="1"/>
          </p:cNvSpPr>
          <p:nvPr>
            <p:ph type="ftr" sz="quarter" idx="11"/>
          </p:nvPr>
        </p:nvSpPr>
        <p:spPr/>
        <p:txBody>
          <a:bodyPr/>
          <a:lstStyle>
            <a:extLst/>
          </a:lstStyle>
          <a:p>
            <a:endParaRPr lang="en-CA" dirty="0"/>
          </a:p>
        </p:txBody>
      </p:sp>
      <p:sp>
        <p:nvSpPr>
          <p:cNvPr id="4" name="Slide Number Placeholder 3"/>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791E081-28F4-455C-A7DB-FD5084D30B97}" type="datetime1">
              <a:rPr lang="en-CA" smtClean="0"/>
              <a:pPr/>
              <a:t>17/02/2016</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029B66B4-29C6-49F9-8A94-10E828D68EA4}" type="slidenum">
              <a:rPr lang="en-CA" smtClean="0"/>
              <a:pPr/>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824F44E-4314-4E9C-A997-00846EFF42B3}" type="datetime1">
              <a:rPr lang="en-CA" smtClean="0"/>
              <a:pPr/>
              <a:t>17/02/2016</a:t>
            </a:fld>
            <a:endParaRPr lang="en-CA"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29B66B4-29C6-49F9-8A94-10E828D68EA4}" type="slidenum">
              <a:rPr lang="en-CA" smtClean="0"/>
              <a:pPr/>
              <a:t>‹#›</a:t>
            </a:fld>
            <a:endParaRPr lang="en-CA"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12926A-355D-4B86-AEAD-1E447C33C824}" type="datetime1">
              <a:rPr lang="en-CA" smtClean="0"/>
              <a:pPr/>
              <a:t>17/02/2016</a:t>
            </a:fld>
            <a:endParaRPr lang="en-CA"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29B66B4-29C6-49F9-8A94-10E828D68EA4}"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ncdsb.on.ca/" TargetMode="External"/><Relationship Id="rId2" Type="http://schemas.openxmlformats.org/officeDocument/2006/relationships/hyperlink" Target="mailto:arc@npsc.edu.on.c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1800199"/>
          </a:xfrm>
        </p:spPr>
        <p:txBody>
          <a:bodyPr>
            <a:normAutofit fontScale="90000"/>
          </a:bodyPr>
          <a:lstStyle/>
          <a:p>
            <a:pPr lvl="0" fontAlgn="base">
              <a:spcAft>
                <a:spcPct val="0"/>
              </a:spcAft>
            </a:pPr>
            <a:r>
              <a:rPr lang="en-CA" dirty="0" smtClean="0">
                <a:effectLst>
                  <a:outerShdw blurRad="38100" dist="38100" dir="2700000" algn="tl">
                    <a:srgbClr val="000000">
                      <a:alpha val="43137"/>
                    </a:srgbClr>
                  </a:outerShdw>
                </a:effectLst>
              </a:rPr>
              <a:t>Timmins Pupil </a:t>
            </a:r>
            <a:r>
              <a:rPr lang="en-US"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Accommodation Review Committee (ARC)</a:t>
            </a:r>
            <a:endParaRPr lang="en-US" dirty="0" smtClean="0">
              <a:solidFill>
                <a:schemeClr val="tx1"/>
              </a:solidFill>
              <a:effectLst>
                <a:outerShdw blurRad="38100" dist="38100" dir="2700000" algn="tl">
                  <a:srgbClr val="000000">
                    <a:alpha val="43137"/>
                  </a:srgbClr>
                </a:outerShdw>
              </a:effectLst>
              <a:cs typeface="Arial" pitchFamily="34" charset="0"/>
            </a:endParaRPr>
          </a:p>
        </p:txBody>
      </p:sp>
      <p:sp>
        <p:nvSpPr>
          <p:cNvPr id="3" name="Subtitle 2"/>
          <p:cNvSpPr>
            <a:spLocks noGrp="1"/>
          </p:cNvSpPr>
          <p:nvPr>
            <p:ph type="subTitle" idx="1"/>
          </p:nvPr>
        </p:nvSpPr>
        <p:spPr>
          <a:xfrm>
            <a:off x="539552" y="2636912"/>
            <a:ext cx="7848872" cy="3001888"/>
          </a:xfrm>
        </p:spPr>
        <p:txBody>
          <a:bodyPr>
            <a:normAutofit/>
          </a:bodyPr>
          <a:lstStyle/>
          <a:p>
            <a:pPr marR="0" lvl="0" algn="ctr" fontAlgn="base">
              <a:spcBef>
                <a:spcPct val="0"/>
              </a:spcBef>
              <a:spcAft>
                <a:spcPct val="0"/>
              </a:spcAft>
              <a:buClrTx/>
              <a:buSzTx/>
            </a:pPr>
            <a:r>
              <a:rPr lang="en-CA" b="1" dirty="0" smtClean="0">
                <a:effectLst>
                  <a:outerShdw blurRad="38100" dist="38100" dir="2700000" algn="tl">
                    <a:srgbClr val="000000">
                      <a:alpha val="43137"/>
                    </a:srgbClr>
                  </a:outerShdw>
                </a:effectLst>
              </a:rPr>
              <a:t>    </a:t>
            </a:r>
            <a:endParaRPr lang="en-US" sz="2800" b="1"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endParaRPr>
          </a:p>
          <a:p>
            <a:pPr marR="0" lvl="0" algn="ctr" eaLnBrk="0" fontAlgn="base" hangingPunct="0">
              <a:spcBef>
                <a:spcPct val="0"/>
              </a:spcBef>
              <a:spcAft>
                <a:spcPct val="0"/>
              </a:spcAft>
              <a:buClrTx/>
              <a:buSzTx/>
            </a:pPr>
            <a:r>
              <a:rPr lang="en-US" sz="2800" b="1"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Second Public Meeting </a:t>
            </a:r>
            <a:endParaRPr lang="en-US" sz="2800" b="1" dirty="0" smtClean="0">
              <a:solidFill>
                <a:schemeClr val="tx1"/>
              </a:solidFill>
              <a:effectLst>
                <a:outerShdw blurRad="38100" dist="38100" dir="2700000" algn="tl">
                  <a:srgbClr val="000000">
                    <a:alpha val="43137"/>
                  </a:srgbClr>
                </a:outerShdw>
              </a:effectLst>
              <a:cs typeface="Arial" pitchFamily="34" charset="0"/>
            </a:endParaRPr>
          </a:p>
          <a:p>
            <a:pPr marR="0" lvl="0" algn="ctr" eaLnBrk="0" fontAlgn="base" hangingPunct="0">
              <a:spcBef>
                <a:spcPct val="0"/>
              </a:spcBef>
              <a:spcAft>
                <a:spcPct val="0"/>
              </a:spcAft>
              <a:buClrTx/>
              <a:buSzTx/>
            </a:pPr>
            <a:r>
              <a:rPr lang="en-US" sz="2800" b="1"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February 17, 2016</a:t>
            </a:r>
            <a:endParaRPr lang="en-US" sz="2800" b="1" dirty="0" smtClean="0">
              <a:solidFill>
                <a:schemeClr val="tx1"/>
              </a:solidFill>
              <a:effectLst>
                <a:outerShdw blurRad="38100" dist="38100" dir="2700000" algn="tl">
                  <a:srgbClr val="000000">
                    <a:alpha val="43137"/>
                  </a:srgbClr>
                </a:outerShdw>
              </a:effectLst>
              <a:cs typeface="Arial" pitchFamily="34" charset="0"/>
            </a:endParaRPr>
          </a:p>
          <a:p>
            <a:pPr marR="0" lvl="0" algn="ctr" eaLnBrk="0" fontAlgn="base" hangingPunct="0">
              <a:spcBef>
                <a:spcPct val="0"/>
              </a:spcBef>
              <a:spcAft>
                <a:spcPct val="0"/>
              </a:spcAft>
              <a:buClrTx/>
              <a:buSzTx/>
            </a:pPr>
            <a:r>
              <a:rPr lang="en-US" sz="2800" b="1"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Sacred Heart School</a:t>
            </a:r>
            <a:endParaRPr lang="en-US" sz="2800" b="1" dirty="0" smtClean="0">
              <a:solidFill>
                <a:schemeClr val="tx1"/>
              </a:solidFill>
              <a:effectLst>
                <a:outerShdw blurRad="38100" dist="38100" dir="2700000" algn="tl">
                  <a:srgbClr val="000000">
                    <a:alpha val="43137"/>
                  </a:srgbClr>
                </a:outerShdw>
              </a:effectLst>
              <a:cs typeface="Arial" pitchFamily="34" charset="0"/>
            </a:endParaRPr>
          </a:p>
          <a:p>
            <a:endParaRPr lang="en-CA" dirty="0" smtClean="0"/>
          </a:p>
          <a:p>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a:t>
            </a:fld>
            <a:endParaRPr lang="en-CA" dirty="0"/>
          </a:p>
        </p:txBody>
      </p:sp>
      <p:graphicFrame>
        <p:nvGraphicFramePr>
          <p:cNvPr id="1026" name="Object 2"/>
          <p:cNvGraphicFramePr>
            <a:graphicFrameLocks noChangeAspect="1"/>
          </p:cNvGraphicFramePr>
          <p:nvPr/>
        </p:nvGraphicFramePr>
        <p:xfrm>
          <a:off x="539552" y="2924944"/>
          <a:ext cx="1714500" cy="1600200"/>
        </p:xfrm>
        <a:graphic>
          <a:graphicData uri="http://schemas.openxmlformats.org/presentationml/2006/ole">
            <p:oleObj spid="_x0000_s1026" name="Photo Editor Photo" r:id="rId4" imgW="2857899" imgH="2666667" progId="">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A PAR is a study of a school board’s facilities used to address enrolment, programming, and facility condition challenges. </a:t>
            </a:r>
          </a:p>
          <a:p>
            <a:r>
              <a:rPr lang="en-CA" dirty="0" smtClean="0"/>
              <a:t>All accommodation review areas face particular challenges regarding enrolment (either too few or too many students), the ability to deliver programming (splitting grades or scheduling classes), and the condition of school buildings (the need for repairs).</a:t>
            </a:r>
          </a:p>
          <a:p>
            <a:endParaRPr lang="en-CA" dirty="0"/>
          </a:p>
        </p:txBody>
      </p:sp>
      <p:sp>
        <p:nvSpPr>
          <p:cNvPr id="3" name="Title 2"/>
          <p:cNvSpPr>
            <a:spLocks noGrp="1"/>
          </p:cNvSpPr>
          <p:nvPr>
            <p:ph type="title"/>
          </p:nvPr>
        </p:nvSpPr>
        <p:spPr/>
        <p:txBody>
          <a:bodyPr>
            <a:normAutofit fontScale="90000"/>
          </a:bodyPr>
          <a:lstStyle/>
          <a:p>
            <a:r>
              <a:rPr lang="en-CA" dirty="0" smtClean="0"/>
              <a:t/>
            </a:r>
            <a:br>
              <a:rPr lang="en-CA" dirty="0" smtClean="0"/>
            </a:br>
            <a:r>
              <a:rPr lang="en-CA" dirty="0" smtClean="0"/>
              <a:t>Purpose of a Pupil Accommodation Review</a:t>
            </a:r>
            <a:br>
              <a:rPr lang="en-CA" dirty="0" smtClean="0"/>
            </a:b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10</a:t>
            </a:fld>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4882547"/>
          </a:xfrm>
        </p:spPr>
        <p:txBody>
          <a:bodyPr>
            <a:normAutofit lnSpcReduction="10000"/>
          </a:bodyPr>
          <a:lstStyle/>
          <a:p>
            <a:pPr lvl="1" defTabSz="914400" eaLnBrk="0" fontAlgn="base" hangingPunct="0">
              <a:spcBef>
                <a:spcPct val="0"/>
              </a:spcBef>
              <a:spcAft>
                <a:spcPct val="0"/>
              </a:spcAft>
              <a:buNone/>
              <a:tabLst>
                <a:tab pos="0" algn="l"/>
              </a:tabLst>
            </a:pPr>
            <a:r>
              <a:rPr lang="en-US" sz="2400" dirty="0" smtClean="0">
                <a:ea typeface="Times New Roman" pitchFamily="18" charset="0"/>
                <a:cs typeface="Arial" pitchFamily="34" charset="0"/>
              </a:rPr>
              <a:t>The review process will be reflective of the Board’s </a:t>
            </a:r>
          </a:p>
          <a:p>
            <a:pPr lvl="1" defTabSz="914400" eaLnBrk="0" fontAlgn="base" hangingPunct="0">
              <a:spcBef>
                <a:spcPct val="0"/>
              </a:spcBef>
              <a:spcAft>
                <a:spcPct val="0"/>
              </a:spcAft>
              <a:buNone/>
              <a:tabLst>
                <a:tab pos="0" algn="l"/>
              </a:tabLst>
            </a:pPr>
            <a:r>
              <a:rPr lang="en-US" sz="2400" dirty="0" smtClean="0">
                <a:ea typeface="Times New Roman" pitchFamily="18" charset="0"/>
                <a:cs typeface="Arial" pitchFamily="34" charset="0"/>
              </a:rPr>
              <a:t>Principles and Values as articulated in our Mission </a:t>
            </a:r>
          </a:p>
          <a:p>
            <a:pPr lvl="1" defTabSz="914400" eaLnBrk="0" fontAlgn="base" hangingPunct="0">
              <a:spcBef>
                <a:spcPct val="0"/>
              </a:spcBef>
              <a:spcAft>
                <a:spcPct val="0"/>
              </a:spcAft>
              <a:buNone/>
              <a:tabLst>
                <a:tab pos="0" algn="l"/>
              </a:tabLst>
            </a:pPr>
            <a:r>
              <a:rPr lang="en-US" sz="2400" dirty="0" smtClean="0">
                <a:ea typeface="Times New Roman" pitchFamily="18" charset="0"/>
                <a:cs typeface="Arial" pitchFamily="34" charset="0"/>
              </a:rPr>
              <a:t>and Vision Statement:</a:t>
            </a:r>
          </a:p>
          <a:p>
            <a:pPr lvl="1" defTabSz="914400" eaLnBrk="0" fontAlgn="base" hangingPunct="0">
              <a:spcBef>
                <a:spcPct val="0"/>
              </a:spcBef>
              <a:spcAft>
                <a:spcPct val="0"/>
              </a:spcAft>
              <a:buNone/>
              <a:tabLst>
                <a:tab pos="0" algn="l"/>
              </a:tabLst>
            </a:pPr>
            <a:endParaRPr lang="en-US" sz="2400" b="1"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400" b="1" u="sng" dirty="0" smtClean="0">
                <a:ea typeface="Times New Roman" pitchFamily="18" charset="0"/>
                <a:cs typeface="Arial" pitchFamily="34" charset="0"/>
              </a:rPr>
              <a:t>NCDSB Vision Statement</a:t>
            </a:r>
          </a:p>
          <a:p>
            <a:pPr marL="0" lvl="0" indent="0" algn="ctr" eaLnBrk="0" fontAlgn="base" hangingPunct="0">
              <a:spcBef>
                <a:spcPct val="0"/>
              </a:spcBef>
              <a:spcAft>
                <a:spcPct val="0"/>
              </a:spcAft>
              <a:buClrTx/>
              <a:buSzTx/>
              <a:buNone/>
              <a:tabLst>
                <a:tab pos="0" algn="l"/>
              </a:tabLst>
            </a:pPr>
            <a:endParaRPr lang="en-US" sz="2400"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400" dirty="0" smtClean="0">
                <a:ea typeface="Times New Roman" pitchFamily="18" charset="0"/>
                <a:cs typeface="Arial" pitchFamily="34" charset="0"/>
              </a:rPr>
              <a:t>		Living our Catholic Faith to shape success for all of our learners.</a:t>
            </a:r>
          </a:p>
          <a:p>
            <a:pPr marL="0" lvl="0" indent="0" eaLnBrk="0" fontAlgn="base" hangingPunct="0">
              <a:spcBef>
                <a:spcPct val="0"/>
              </a:spcBef>
              <a:spcAft>
                <a:spcPct val="0"/>
              </a:spcAft>
              <a:buClrTx/>
              <a:buSzTx/>
              <a:buNone/>
              <a:tabLst>
                <a:tab pos="0" algn="l"/>
              </a:tabLst>
            </a:pPr>
            <a:endParaRPr lang="en-US" sz="2400"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400" b="1" u="sng" dirty="0" smtClean="0">
                <a:ea typeface="Times New Roman" pitchFamily="18" charset="0"/>
                <a:cs typeface="Arial" pitchFamily="34" charset="0"/>
              </a:rPr>
              <a:t>NCDSB Mission Statement</a:t>
            </a:r>
          </a:p>
          <a:p>
            <a:pPr marL="0" lvl="0" indent="0" algn="ctr" eaLnBrk="0" fontAlgn="base" hangingPunct="0">
              <a:spcBef>
                <a:spcPct val="0"/>
              </a:spcBef>
              <a:spcAft>
                <a:spcPct val="0"/>
              </a:spcAft>
              <a:buClrTx/>
              <a:buSzTx/>
              <a:buNone/>
              <a:tabLst>
                <a:tab pos="0" algn="l"/>
              </a:tabLst>
            </a:pPr>
            <a:endParaRPr lang="en-US" sz="2400"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400" dirty="0" smtClean="0">
                <a:ea typeface="Times New Roman" pitchFamily="18" charset="0"/>
                <a:cs typeface="Arial" pitchFamily="34" charset="0"/>
              </a:rPr>
              <a:t>	To provide quality Catholic education to all of our learners, in a safe, nurturing, equitable and inclusive  environment that prepares them for life.</a:t>
            </a:r>
            <a:endParaRPr lang="en-US" sz="2400" dirty="0" smtClean="0">
              <a:cs typeface="Arial" pitchFamily="34" charset="0"/>
            </a:endParaRPr>
          </a:p>
          <a:p>
            <a:endParaRPr lang="en-CA" sz="2400"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11</a:t>
            </a:fld>
            <a:endParaRPr lang="en-CA" dirty="0"/>
          </a:p>
        </p:txBody>
      </p:sp>
      <p:sp>
        <p:nvSpPr>
          <p:cNvPr id="4" name="Title 3"/>
          <p:cNvSpPr>
            <a:spLocks noGrp="1"/>
          </p:cNvSpPr>
          <p:nvPr>
            <p:ph type="title"/>
          </p:nvPr>
        </p:nvSpPr>
        <p:spPr/>
        <p:txBody>
          <a:bodyPr>
            <a:normAutofit/>
          </a:bodyPr>
          <a:lstStyle/>
          <a:p>
            <a:pPr lvl="0"/>
            <a:r>
              <a:rPr lang="en-US" sz="4000" dirty="0" smtClean="0">
                <a:solidFill>
                  <a:schemeClr val="tx1"/>
                </a:solidFill>
                <a:effectLst>
                  <a:outerShdw blurRad="38100" dist="38100" dir="2700000" algn="tl">
                    <a:srgbClr val="000000">
                      <a:alpha val="43137"/>
                    </a:srgbClr>
                  </a:outerShdw>
                </a:effectLst>
                <a:latin typeface="+mn-lt"/>
                <a:ea typeface="Times New Roman" pitchFamily="18" charset="0"/>
                <a:cs typeface="Arial" pitchFamily="34" charset="0"/>
              </a:rPr>
              <a:t>Guiding Principles</a:t>
            </a:r>
            <a:r>
              <a:rPr lang="en-US" sz="2400" dirty="0" smtClean="0">
                <a:solidFill>
                  <a:schemeClr val="tx1"/>
                </a:solidFill>
                <a:effectLst/>
                <a:latin typeface="+mn-lt"/>
                <a:ea typeface="Times New Roman" pitchFamily="18" charset="0"/>
                <a:cs typeface="Arial" pitchFamily="34" charset="0"/>
              </a:rPr>
              <a:t/>
            </a:r>
            <a:br>
              <a:rPr lang="en-US" sz="2400" dirty="0" smtClean="0">
                <a:solidFill>
                  <a:schemeClr val="tx1"/>
                </a:solidFill>
                <a:effectLst/>
                <a:latin typeface="+mn-lt"/>
                <a:ea typeface="Times New Roman" pitchFamily="18" charset="0"/>
                <a:cs typeface="Arial" pitchFamily="34" charset="0"/>
              </a:rPr>
            </a:br>
            <a:endParaRPr lang="en-CA" sz="2400"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184576"/>
          </a:xfrm>
        </p:spPr>
        <p:txBody>
          <a:bodyPr>
            <a:normAutofit fontScale="62500" lnSpcReduction="20000"/>
          </a:bodyPr>
          <a:lstStyle/>
          <a:p>
            <a:pPr marL="0" lvl="0" indent="0" algn="ctr" fontAlgn="base">
              <a:spcBef>
                <a:spcPct val="0"/>
              </a:spcBef>
              <a:spcAft>
                <a:spcPct val="0"/>
              </a:spcAft>
              <a:buClrTx/>
              <a:buSzTx/>
              <a:buNone/>
              <a:tabLst>
                <a:tab pos="0" algn="l"/>
              </a:tabLst>
            </a:pPr>
            <a:endParaRPr lang="en-US" sz="2800" b="1" dirty="0" smtClean="0">
              <a:cs typeface="Arial" pitchFamily="34" charset="0"/>
            </a:endParaRPr>
          </a:p>
          <a:p>
            <a:pPr marL="0" lvl="0" indent="0" algn="ctr" eaLnBrk="0" fontAlgn="base" hangingPunct="0">
              <a:spcBef>
                <a:spcPct val="0"/>
              </a:spcBef>
              <a:spcAft>
                <a:spcPct val="0"/>
              </a:spcAft>
              <a:buClrTx/>
              <a:buSzTx/>
              <a:buNone/>
              <a:tabLst>
                <a:tab pos="0" algn="l"/>
              </a:tabLst>
            </a:pPr>
            <a:r>
              <a:rPr lang="en-US" sz="2800" b="1" u="sng" dirty="0" smtClean="0">
                <a:ea typeface="Times New Roman" pitchFamily="18" charset="0"/>
                <a:cs typeface="Arial" pitchFamily="34" charset="0"/>
              </a:rPr>
              <a:t>NCDSB Belief Statements</a:t>
            </a:r>
          </a:p>
          <a:p>
            <a:pPr marL="0" lvl="0" indent="0" algn="ctr" eaLnBrk="0" fontAlgn="base" hangingPunct="0">
              <a:spcBef>
                <a:spcPct val="0"/>
              </a:spcBef>
              <a:spcAft>
                <a:spcPct val="0"/>
              </a:spcAft>
              <a:buClrTx/>
              <a:buSzTx/>
              <a:buNone/>
              <a:tabLst>
                <a:tab pos="0" algn="l"/>
              </a:tabLst>
            </a:pPr>
            <a:endParaRPr lang="en-US" sz="2800" dirty="0" smtClean="0">
              <a:cs typeface="Arial" pitchFamily="34" charset="0"/>
            </a:endParaRPr>
          </a:p>
          <a:p>
            <a:pPr marL="0" lvl="0" indent="0" eaLnBrk="0" fontAlgn="base" hangingPunct="0">
              <a:lnSpc>
                <a:spcPct val="150000"/>
              </a:lnSpc>
              <a:spcBef>
                <a:spcPct val="0"/>
              </a:spcBef>
              <a:spcAft>
                <a:spcPct val="0"/>
              </a:spcAft>
              <a:buClrTx/>
              <a:buSzTx/>
              <a:buNone/>
              <a:tabLst>
                <a:tab pos="0" algn="l"/>
              </a:tabLst>
            </a:pPr>
            <a:r>
              <a:rPr lang="en-US" sz="2800" dirty="0" smtClean="0">
                <a:ea typeface="Times New Roman" pitchFamily="18" charset="0"/>
                <a:cs typeface="Arial" pitchFamily="34" charset="0"/>
              </a:rPr>
              <a:t>		</a:t>
            </a:r>
            <a:r>
              <a:rPr lang="en-US" sz="3400" dirty="0" smtClean="0">
                <a:ea typeface="Times New Roman" pitchFamily="18" charset="0"/>
                <a:cs typeface="Arial" pitchFamily="34" charset="0"/>
              </a:rPr>
              <a:t>We believe…</a:t>
            </a:r>
            <a:endParaRPr lang="en-US" sz="3400" dirty="0" smtClean="0">
              <a:cs typeface="Arial" pitchFamily="34" charset="0"/>
            </a:endParaRPr>
          </a:p>
          <a:p>
            <a:pPr lvl="2" defTabSz="914400" eaLnBrk="0" fontAlgn="t" hangingPunct="0">
              <a:lnSpc>
                <a:spcPct val="150000"/>
              </a:lnSpc>
              <a:spcBef>
                <a:spcPct val="0"/>
              </a:spcBef>
              <a:spcAft>
                <a:spcPct val="0"/>
              </a:spcAft>
              <a:buClr>
                <a:schemeClr val="accent1"/>
              </a:buClr>
              <a:buFontTx/>
              <a:buChar char="•"/>
              <a:tabLst>
                <a:tab pos="0" algn="l"/>
              </a:tabLst>
            </a:pPr>
            <a:r>
              <a:rPr lang="en-US" sz="3400" dirty="0" smtClean="0">
                <a:cs typeface="Arial" pitchFamily="34" charset="0"/>
              </a:rPr>
              <a:t>in a publicly funded Catholic Education System;</a:t>
            </a:r>
          </a:p>
          <a:p>
            <a:pPr lvl="2" defTabSz="914400" eaLnBrk="0" fontAlgn="t" hangingPunct="0">
              <a:lnSpc>
                <a:spcPct val="150000"/>
              </a:lnSpc>
              <a:spcBef>
                <a:spcPct val="0"/>
              </a:spcBef>
              <a:spcAft>
                <a:spcPct val="0"/>
              </a:spcAft>
              <a:buClr>
                <a:schemeClr val="accent1"/>
              </a:buClr>
              <a:buFontTx/>
              <a:buChar char="•"/>
              <a:tabLst>
                <a:tab pos="0" algn="l"/>
              </a:tabLst>
            </a:pPr>
            <a:r>
              <a:rPr lang="en-US" sz="3400" dirty="0" smtClean="0">
                <a:cs typeface="Arial" pitchFamily="34" charset="0"/>
              </a:rPr>
              <a:t>that our actions are guided by the teachings of our Catholic faith;</a:t>
            </a:r>
          </a:p>
          <a:p>
            <a:pPr lvl="2" defTabSz="914400" eaLnBrk="0" fontAlgn="base" hangingPunct="0">
              <a:lnSpc>
                <a:spcPct val="150000"/>
              </a:lnSpc>
              <a:spcBef>
                <a:spcPct val="0"/>
              </a:spcBef>
              <a:spcAft>
                <a:spcPct val="0"/>
              </a:spcAft>
              <a:buClr>
                <a:schemeClr val="accent1"/>
              </a:buClr>
              <a:buFontTx/>
              <a:buChar char="•"/>
              <a:tabLst>
                <a:tab pos="0" algn="l"/>
              </a:tabLst>
            </a:pPr>
            <a:r>
              <a:rPr lang="en-US" sz="3400" dirty="0" smtClean="0">
                <a:cs typeface="Arial" pitchFamily="34" charset="0"/>
              </a:rPr>
              <a:t>that all students can reach their God-given potential given sufficient time and focused support;</a:t>
            </a:r>
          </a:p>
          <a:p>
            <a:pPr lvl="2" defTabSz="914400" eaLnBrk="0" fontAlgn="base" hangingPunct="0">
              <a:lnSpc>
                <a:spcPct val="150000"/>
              </a:lnSpc>
              <a:spcBef>
                <a:spcPct val="0"/>
              </a:spcBef>
              <a:spcAft>
                <a:spcPct val="0"/>
              </a:spcAft>
              <a:buClr>
                <a:schemeClr val="accent1"/>
              </a:buClr>
              <a:buFontTx/>
              <a:buChar char="•"/>
              <a:tabLst>
                <a:tab pos="0" algn="l"/>
              </a:tabLst>
            </a:pPr>
            <a:r>
              <a:rPr lang="en-US" sz="3400" dirty="0" smtClean="0">
                <a:cs typeface="Arial" pitchFamily="34" charset="0"/>
              </a:rPr>
              <a:t>in excellence through a commitment to continuous improvement for all staff and students;</a:t>
            </a:r>
          </a:p>
          <a:p>
            <a:pPr lvl="2" defTabSz="914400" eaLnBrk="0" fontAlgn="t" hangingPunct="0">
              <a:lnSpc>
                <a:spcPct val="150000"/>
              </a:lnSpc>
              <a:spcBef>
                <a:spcPct val="0"/>
              </a:spcBef>
              <a:spcAft>
                <a:spcPct val="0"/>
              </a:spcAft>
              <a:buClr>
                <a:schemeClr val="accent1"/>
              </a:buClr>
              <a:buFontTx/>
              <a:buChar char="•"/>
              <a:tabLst>
                <a:tab pos="0" algn="l"/>
              </a:tabLst>
            </a:pPr>
            <a:r>
              <a:rPr lang="en-US" sz="3400" dirty="0" smtClean="0">
                <a:cs typeface="Arial" pitchFamily="34" charset="0"/>
              </a:rPr>
              <a:t>in providing  safe and nurturing environments for learning and working;</a:t>
            </a: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12</a:t>
            </a:fld>
            <a:endParaRPr lang="en-CA" dirty="0"/>
          </a:p>
        </p:txBody>
      </p:sp>
      <p:sp>
        <p:nvSpPr>
          <p:cNvPr id="4" name="Title 3"/>
          <p:cNvSpPr>
            <a:spLocks noGrp="1"/>
          </p:cNvSpPr>
          <p:nvPr>
            <p:ph type="title"/>
          </p:nvPr>
        </p:nvSpPr>
        <p:spPr/>
        <p:txBody>
          <a:bodyPr>
            <a:normAutofit/>
          </a:bodyPr>
          <a:lstStyle/>
          <a:p>
            <a:pPr lvl="0" fontAlgn="base">
              <a:spcAft>
                <a:spcPct val="0"/>
              </a:spcAft>
              <a:tabLst>
                <a:tab pos="0" algn="l"/>
              </a:tabLst>
            </a:pPr>
            <a:r>
              <a:rPr lang="en-US" sz="3600"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Guiding Principles – con’t.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lvl="2" defTabSz="914400" eaLnBrk="0" fontAlgn="base" hangingPunct="0">
              <a:lnSpc>
                <a:spcPct val="150000"/>
              </a:lnSpc>
              <a:spcBef>
                <a:spcPct val="0"/>
              </a:spcBef>
              <a:spcAft>
                <a:spcPct val="0"/>
              </a:spcAft>
              <a:buClr>
                <a:schemeClr val="accent1"/>
              </a:buClr>
              <a:buFont typeface="Arial" pitchFamily="34" charset="0"/>
              <a:buChar char="•"/>
            </a:pPr>
            <a:r>
              <a:rPr lang="en-US" sz="3000" dirty="0" smtClean="0">
                <a:cs typeface="Arial" pitchFamily="34" charset="0"/>
              </a:rPr>
              <a:t>in building positive relationships and partnerships with our parishes, parents and the broader Catholic Christian community. The support of parents, guardians and community members increases the learning opportunities for our students and assists staff in daily operations;</a:t>
            </a:r>
          </a:p>
          <a:p>
            <a:pPr lvl="2" defTabSz="914400" eaLnBrk="0" fontAlgn="t" hangingPunct="0">
              <a:lnSpc>
                <a:spcPct val="150000"/>
              </a:lnSpc>
              <a:spcBef>
                <a:spcPct val="0"/>
              </a:spcBef>
              <a:spcAft>
                <a:spcPct val="0"/>
              </a:spcAft>
              <a:buClr>
                <a:schemeClr val="accent1"/>
              </a:buClr>
              <a:buFont typeface="Arial" pitchFamily="34" charset="0"/>
              <a:buChar char="•"/>
            </a:pPr>
            <a:r>
              <a:rPr lang="en-US" sz="3000" dirty="0" smtClean="0">
                <a:cs typeface="Arial" pitchFamily="34" charset="0"/>
              </a:rPr>
              <a:t>that the stewardship of God’s gifts is a responsibility of all.</a:t>
            </a:r>
          </a:p>
          <a:p>
            <a:pPr lvl="2" defTabSz="914400" eaLnBrk="0" fontAlgn="t" hangingPunct="0">
              <a:spcBef>
                <a:spcPct val="0"/>
              </a:spcBef>
              <a:spcAft>
                <a:spcPct val="0"/>
              </a:spcAft>
            </a:pPr>
            <a:endParaRPr lang="en-US" sz="3000" dirty="0" smtClean="0">
              <a:cs typeface="Arial" pitchFamily="34" charset="0"/>
            </a:endParaRPr>
          </a:p>
          <a:p>
            <a:pPr lvl="2" defTabSz="914400" eaLnBrk="0" fontAlgn="t" hangingPunct="0">
              <a:spcBef>
                <a:spcPct val="0"/>
              </a:spcBef>
              <a:spcAft>
                <a:spcPct val="0"/>
              </a:spcAft>
            </a:pPr>
            <a:endParaRPr lang="en-US" sz="3000" dirty="0" smtClean="0">
              <a:cs typeface="Arial" pitchFamily="34" charset="0"/>
            </a:endParaRPr>
          </a:p>
          <a:p>
            <a:pPr marL="0" lvl="0" indent="0" algn="ctr" eaLnBrk="0" fontAlgn="t" hangingPunct="0">
              <a:spcBef>
                <a:spcPct val="0"/>
              </a:spcBef>
              <a:spcAft>
                <a:spcPct val="0"/>
              </a:spcAft>
              <a:buClrTx/>
              <a:buSzTx/>
              <a:buNone/>
            </a:pPr>
            <a:r>
              <a:rPr lang="en-US" sz="3000" u="sng" dirty="0" smtClean="0">
                <a:ea typeface="Times New Roman" pitchFamily="18" charset="0"/>
                <a:cs typeface="Arial" pitchFamily="34" charset="0"/>
              </a:rPr>
              <a:t>NCDSB Values</a:t>
            </a:r>
          </a:p>
          <a:p>
            <a:pPr marL="0" lvl="0" indent="0" algn="ctr" eaLnBrk="0" fontAlgn="t" hangingPunct="0">
              <a:spcBef>
                <a:spcPct val="0"/>
              </a:spcBef>
              <a:spcAft>
                <a:spcPct val="0"/>
              </a:spcAft>
              <a:buClrTx/>
              <a:buSzTx/>
              <a:buNone/>
            </a:pPr>
            <a:endParaRPr lang="en-US" sz="3000" dirty="0" smtClean="0">
              <a:cs typeface="Arial" pitchFamily="34" charset="0"/>
            </a:endParaRPr>
          </a:p>
          <a:p>
            <a:pPr lvl="2" defTabSz="914400" eaLnBrk="0" fontAlgn="t" hangingPunct="0">
              <a:spcBef>
                <a:spcPct val="0"/>
              </a:spcBef>
              <a:spcAft>
                <a:spcPct val="0"/>
              </a:spcAft>
              <a:buClr>
                <a:schemeClr val="accent1"/>
              </a:buClr>
              <a:buFontTx/>
              <a:buChar char="•"/>
            </a:pPr>
            <a:r>
              <a:rPr lang="en-US" sz="3000" dirty="0" smtClean="0">
                <a:cs typeface="Arial" pitchFamily="34" charset="0"/>
              </a:rPr>
              <a:t>Dignity and Respect for all			</a:t>
            </a:r>
          </a:p>
          <a:p>
            <a:pPr lvl="2" defTabSz="914400" eaLnBrk="0" fontAlgn="t" hangingPunct="0">
              <a:spcBef>
                <a:spcPct val="0"/>
              </a:spcBef>
              <a:spcAft>
                <a:spcPct val="0"/>
              </a:spcAft>
              <a:buClr>
                <a:schemeClr val="accent1"/>
              </a:buClr>
              <a:buFontTx/>
              <a:buChar char="•"/>
            </a:pPr>
            <a:r>
              <a:rPr lang="en-US" sz="3000" dirty="0" smtClean="0">
                <a:cs typeface="Arial" pitchFamily="34" charset="0"/>
              </a:rPr>
              <a:t>Equity and Inclusivity</a:t>
            </a:r>
          </a:p>
          <a:p>
            <a:pPr lvl="2" defTabSz="914400" eaLnBrk="0" fontAlgn="t" hangingPunct="0">
              <a:spcBef>
                <a:spcPct val="0"/>
              </a:spcBef>
              <a:spcAft>
                <a:spcPct val="0"/>
              </a:spcAft>
              <a:buClr>
                <a:schemeClr val="accent1"/>
              </a:buClr>
              <a:buFontTx/>
              <a:buChar char="•"/>
            </a:pPr>
            <a:r>
              <a:rPr lang="en-US" sz="3000" dirty="0" smtClean="0">
                <a:cs typeface="Arial" pitchFamily="34" charset="0"/>
              </a:rPr>
              <a:t>Honesty</a:t>
            </a:r>
          </a:p>
          <a:p>
            <a:pPr lvl="2" defTabSz="914400" eaLnBrk="0" fontAlgn="t" hangingPunct="0">
              <a:spcBef>
                <a:spcPct val="0"/>
              </a:spcBef>
              <a:spcAft>
                <a:spcPct val="0"/>
              </a:spcAft>
              <a:buClr>
                <a:schemeClr val="accent1"/>
              </a:buClr>
              <a:buFontTx/>
              <a:buChar char="•"/>
            </a:pPr>
            <a:r>
              <a:rPr lang="en-US" sz="3000" dirty="0" smtClean="0">
                <a:cs typeface="Arial" pitchFamily="34" charset="0"/>
              </a:rPr>
              <a:t>Loyalty</a:t>
            </a:r>
          </a:p>
          <a:p>
            <a:pPr lvl="2" defTabSz="914400" eaLnBrk="0" fontAlgn="t" hangingPunct="0">
              <a:spcBef>
                <a:spcPct val="0"/>
              </a:spcBef>
              <a:spcAft>
                <a:spcPct val="0"/>
              </a:spcAft>
              <a:buClr>
                <a:schemeClr val="accent1"/>
              </a:buClr>
              <a:buFontTx/>
              <a:buChar char="•"/>
            </a:pPr>
            <a:r>
              <a:rPr lang="en-US" sz="3000" dirty="0" smtClean="0">
                <a:cs typeface="Arial" pitchFamily="34" charset="0"/>
              </a:rPr>
              <a:t>Personal and Communal Growth</a:t>
            </a: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13</a:t>
            </a:fld>
            <a:endParaRPr lang="en-CA" dirty="0"/>
          </a:p>
        </p:txBody>
      </p:sp>
      <p:sp>
        <p:nvSpPr>
          <p:cNvPr id="4" name="Title 3"/>
          <p:cNvSpPr>
            <a:spLocks noGrp="1"/>
          </p:cNvSpPr>
          <p:nvPr>
            <p:ph type="title"/>
          </p:nvPr>
        </p:nvSpPr>
        <p:spPr/>
        <p:txBody>
          <a:bodyPr/>
          <a:lstStyle/>
          <a:p>
            <a:r>
              <a:rPr lang="en-US" sz="4400"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Guiding Principles – con’t.</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fontScale="85000" lnSpcReduction="20000"/>
          </a:bodyPr>
          <a:lstStyle/>
          <a:p>
            <a:pPr lvl="2" defTabSz="914400" eaLnBrk="0" fontAlgn="base" hangingPunct="0">
              <a:spcBef>
                <a:spcPct val="0"/>
              </a:spcBef>
              <a:spcAft>
                <a:spcPct val="0"/>
              </a:spcAft>
              <a:buClr>
                <a:schemeClr val="accent1"/>
              </a:buClr>
              <a:buFontTx/>
              <a:buChar char="•"/>
            </a:pPr>
            <a:r>
              <a:rPr lang="en-US" sz="2800" dirty="0" smtClean="0">
                <a:ea typeface="Times New Roman" pitchFamily="18" charset="0"/>
                <a:cs typeface="Arial" pitchFamily="34" charset="0"/>
              </a:rPr>
              <a:t>To complete its mandate, the ARC will hold a minimum of 4 Public  meetings. </a:t>
            </a:r>
          </a:p>
          <a:p>
            <a:pPr lvl="2" defTabSz="914400" eaLnBrk="0" fontAlgn="base" hangingPunct="0">
              <a:spcBef>
                <a:spcPct val="0"/>
              </a:spcBef>
              <a:spcAft>
                <a:spcPct val="0"/>
              </a:spcAft>
              <a:buClr>
                <a:schemeClr val="accent1"/>
              </a:buClr>
            </a:pPr>
            <a:endParaRPr lang="en-US" sz="2800" dirty="0" smtClean="0">
              <a:cs typeface="Arial" pitchFamily="34" charset="0"/>
            </a:endParaRPr>
          </a:p>
          <a:p>
            <a:pPr lvl="2" defTabSz="914400" eaLnBrk="0" fontAlgn="base" hangingPunct="0">
              <a:spcBef>
                <a:spcPct val="0"/>
              </a:spcBef>
              <a:spcAft>
                <a:spcPct val="0"/>
              </a:spcAft>
              <a:buClr>
                <a:schemeClr val="accent1"/>
              </a:buClr>
              <a:buFontTx/>
              <a:buChar char="•"/>
            </a:pPr>
            <a:r>
              <a:rPr lang="en-US" sz="2800" dirty="0" smtClean="0">
                <a:ea typeface="Times New Roman" pitchFamily="18" charset="0"/>
                <a:cs typeface="Arial" pitchFamily="34" charset="0"/>
              </a:rPr>
              <a:t>Questions or comments may be shared with the ARC at one of the 4 scheduled Public Meetings OR via email at </a:t>
            </a:r>
            <a:r>
              <a:rPr lang="en-US" sz="2800" dirty="0" smtClean="0">
                <a:solidFill>
                  <a:srgbClr val="FF0000"/>
                </a:solidFill>
                <a:ea typeface="Times New Roman" pitchFamily="18" charset="0"/>
                <a:cs typeface="Arial" pitchFamily="34" charset="0"/>
                <a:hlinkClick r:id="rId2"/>
              </a:rPr>
              <a:t>amarks@ncdsb.on.ca</a:t>
            </a:r>
            <a:r>
              <a:rPr lang="en-US" sz="2800" dirty="0" smtClean="0">
                <a:ea typeface="Times New Roman" pitchFamily="18" charset="0"/>
                <a:cs typeface="Arial" pitchFamily="34" charset="0"/>
              </a:rPr>
              <a:t> OR by voice mail at </a:t>
            </a:r>
          </a:p>
          <a:p>
            <a:pPr lvl="2" defTabSz="914400" eaLnBrk="0" fontAlgn="base" hangingPunct="0">
              <a:spcBef>
                <a:spcPct val="0"/>
              </a:spcBef>
              <a:spcAft>
                <a:spcPct val="0"/>
              </a:spcAft>
              <a:buClr>
                <a:schemeClr val="accent1"/>
              </a:buClr>
              <a:buNone/>
            </a:pPr>
            <a:r>
              <a:rPr lang="en-US" sz="2800" dirty="0" smtClean="0">
                <a:solidFill>
                  <a:srgbClr val="FF0000"/>
                </a:solidFill>
                <a:ea typeface="Times New Roman" pitchFamily="18" charset="0"/>
                <a:cs typeface="Arial" pitchFamily="34" charset="0"/>
              </a:rPr>
              <a:t>   </a:t>
            </a:r>
            <a:r>
              <a:rPr lang="en-US" sz="2800" u="sng" dirty="0" smtClean="0">
                <a:solidFill>
                  <a:srgbClr val="FF0000"/>
                </a:solidFill>
                <a:ea typeface="Times New Roman" pitchFamily="18" charset="0"/>
                <a:cs typeface="Arial" pitchFamily="34" charset="0"/>
              </a:rPr>
              <a:t>705-268-7443 ext.3213</a:t>
            </a:r>
          </a:p>
          <a:p>
            <a:pPr lvl="2" defTabSz="914400" eaLnBrk="0" fontAlgn="base" hangingPunct="0">
              <a:spcBef>
                <a:spcPct val="0"/>
              </a:spcBef>
              <a:spcAft>
                <a:spcPct val="0"/>
              </a:spcAft>
              <a:buClr>
                <a:schemeClr val="accent1"/>
              </a:buClr>
            </a:pPr>
            <a:endParaRPr lang="en-US" sz="2800" dirty="0" smtClean="0">
              <a:cs typeface="Arial" pitchFamily="34" charset="0"/>
            </a:endParaRPr>
          </a:p>
          <a:p>
            <a:pPr lvl="2" defTabSz="914400" eaLnBrk="0" fontAlgn="base" hangingPunct="0">
              <a:spcBef>
                <a:spcPct val="0"/>
              </a:spcBef>
              <a:spcAft>
                <a:spcPct val="0"/>
              </a:spcAft>
              <a:buClr>
                <a:schemeClr val="accent1"/>
              </a:buClr>
              <a:buFontTx/>
              <a:buChar char="•"/>
            </a:pPr>
            <a:r>
              <a:rPr lang="en-US" sz="2800" dirty="0" smtClean="0">
                <a:ea typeface="Times New Roman" pitchFamily="18" charset="0"/>
                <a:cs typeface="Arial" pitchFamily="34" charset="0"/>
              </a:rPr>
              <a:t>All ARC information is available on the Board’s website at </a:t>
            </a:r>
            <a:r>
              <a:rPr lang="en-US" sz="2800" dirty="0" smtClean="0">
                <a:solidFill>
                  <a:srgbClr val="FF0000"/>
                </a:solidFill>
                <a:ea typeface="Times New Roman" pitchFamily="18" charset="0"/>
                <a:cs typeface="Arial" pitchFamily="34" charset="0"/>
                <a:hlinkClick r:id="rId3"/>
              </a:rPr>
              <a:t>www.ncdsb.on.ca</a:t>
            </a:r>
            <a:endParaRPr lang="en-US" sz="2800" dirty="0" smtClean="0">
              <a:solidFill>
                <a:srgbClr val="FF0000"/>
              </a:solidFill>
              <a:ea typeface="Times New Roman" pitchFamily="18" charset="0"/>
              <a:cs typeface="Arial" pitchFamily="34" charset="0"/>
            </a:endParaRPr>
          </a:p>
          <a:p>
            <a:pPr lvl="2" defTabSz="914400" eaLnBrk="0" fontAlgn="base" hangingPunct="0">
              <a:spcBef>
                <a:spcPct val="0"/>
              </a:spcBef>
              <a:spcAft>
                <a:spcPct val="0"/>
              </a:spcAft>
              <a:buClr>
                <a:schemeClr val="accent1"/>
              </a:buClr>
            </a:pPr>
            <a:endParaRPr lang="en-US" sz="2800" dirty="0" smtClean="0">
              <a:cs typeface="Arial" pitchFamily="34" charset="0"/>
            </a:endParaRPr>
          </a:p>
          <a:p>
            <a:pPr lvl="2" defTabSz="914400" eaLnBrk="0" fontAlgn="base" hangingPunct="0">
              <a:spcBef>
                <a:spcPct val="0"/>
              </a:spcBef>
              <a:spcAft>
                <a:spcPct val="0"/>
              </a:spcAft>
              <a:buClr>
                <a:schemeClr val="accent1"/>
              </a:buClr>
              <a:buFontTx/>
              <a:buChar char="•"/>
            </a:pPr>
            <a:r>
              <a:rPr lang="en-US" sz="2800" dirty="0" smtClean="0">
                <a:ea typeface="Times New Roman" pitchFamily="18" charset="0"/>
                <a:cs typeface="Arial" pitchFamily="34" charset="0"/>
              </a:rPr>
              <a:t>Resource information for ARC meetings will be provided by the Board staff and available on our website no later than 48 hours prior to a public meeting.</a:t>
            </a:r>
            <a:endParaRPr lang="en-US" sz="2800" dirty="0" smtClean="0">
              <a:cs typeface="Arial" pitchFamily="34" charset="0"/>
            </a:endParaRP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14</a:t>
            </a:fld>
            <a:endParaRPr lang="en-CA" dirty="0"/>
          </a:p>
        </p:txBody>
      </p:sp>
      <p:sp>
        <p:nvSpPr>
          <p:cNvPr id="4" name="Title 3"/>
          <p:cNvSpPr>
            <a:spLocks noGrp="1"/>
          </p:cNvSpPr>
          <p:nvPr>
            <p:ph type="title"/>
          </p:nvPr>
        </p:nvSpPr>
        <p:spPr/>
        <p:txBody>
          <a:bodyPr>
            <a:normAutofit fontScale="90000"/>
          </a:bodyPr>
          <a:lstStyle/>
          <a:p>
            <a:pPr lvl="0"/>
            <a:r>
              <a:rPr lang="en-US" sz="4000" dirty="0" smtClean="0">
                <a:solidFill>
                  <a:schemeClr val="tx1"/>
                </a:solidFill>
                <a:effectLst>
                  <a:outerShdw blurRad="38100" dist="38100" dir="2700000" algn="tl">
                    <a:srgbClr val="000000">
                      <a:alpha val="43137"/>
                    </a:srgbClr>
                  </a:outerShdw>
                </a:effectLst>
                <a:ea typeface="Times New Roman" pitchFamily="18" charset="0"/>
                <a:cs typeface="Arial" pitchFamily="34" charset="0"/>
              </a:rPr>
              <a:t>ARC Communications</a:t>
            </a:r>
            <a:r>
              <a:rPr lang="en-US" sz="4400" dirty="0" smtClean="0">
                <a:solidFill>
                  <a:schemeClr val="tx1"/>
                </a:solidFill>
                <a:effectLst/>
                <a:latin typeface="Arial" pitchFamily="34" charset="0"/>
                <a:ea typeface="Times New Roman" pitchFamily="18" charset="0"/>
                <a:cs typeface="Arial" pitchFamily="34" charset="0"/>
              </a:rPr>
              <a:t/>
            </a:r>
            <a:br>
              <a:rPr lang="en-US" sz="4400" dirty="0" smtClean="0">
                <a:solidFill>
                  <a:schemeClr val="tx1"/>
                </a:solidFill>
                <a:effectLst/>
                <a:latin typeface="Arial" pitchFamily="34" charset="0"/>
                <a:ea typeface="Times New Roman" pitchFamily="18" charset="0"/>
                <a:cs typeface="Arial" pitchFamily="34" charset="0"/>
              </a:rPr>
            </a:br>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112568"/>
          </a:xfrm>
        </p:spPr>
        <p:txBody>
          <a:bodyPr>
            <a:normAutofit fontScale="92500" lnSpcReduction="10000"/>
          </a:bodyPr>
          <a:lstStyle/>
          <a:p>
            <a:pPr>
              <a:buNone/>
            </a:pPr>
            <a:r>
              <a:rPr lang="en-US" sz="2600" dirty="0" smtClean="0"/>
              <a:t>School Information Profiles (SIPs) act as orientation documents to help the ARC and the community understand the context surrounding the decision to include the specific school(s) in a pupil accommodation review.</a:t>
            </a:r>
          </a:p>
          <a:p>
            <a:pPr>
              <a:buNone/>
            </a:pPr>
            <a:endParaRPr lang="en-US" sz="2600" dirty="0" smtClean="0"/>
          </a:p>
          <a:p>
            <a:pPr>
              <a:buNone/>
            </a:pPr>
            <a:r>
              <a:rPr lang="en-US" sz="2600" dirty="0" smtClean="0"/>
              <a:t> The SIP provides an understanding of and familiarity with the facilities under review.</a:t>
            </a:r>
            <a:endParaRPr lang="en-CA" sz="2600" dirty="0" smtClean="0"/>
          </a:p>
          <a:p>
            <a:pPr>
              <a:buNone/>
            </a:pPr>
            <a:r>
              <a:rPr lang="en-US" sz="2600" dirty="0" smtClean="0"/>
              <a:t> </a:t>
            </a:r>
            <a:endParaRPr lang="en-CA" sz="2600" dirty="0" smtClean="0"/>
          </a:p>
          <a:p>
            <a:pPr>
              <a:buNone/>
            </a:pPr>
            <a:r>
              <a:rPr lang="en-US" sz="2600" dirty="0" smtClean="0"/>
              <a:t>The SIP includes data for each of the following two considerations about the school(s) under review:</a:t>
            </a:r>
            <a:endParaRPr lang="en-CA" sz="2600" dirty="0" smtClean="0"/>
          </a:p>
          <a:p>
            <a:pPr marL="1858518" lvl="5" indent="-514350">
              <a:buFont typeface="Arial" pitchFamily="34" charset="0"/>
              <a:buChar char="•"/>
            </a:pPr>
            <a:r>
              <a:rPr lang="en-US" sz="2600" dirty="0" smtClean="0"/>
              <a:t>value to the student; and </a:t>
            </a:r>
            <a:endParaRPr lang="en-CA" sz="2600" dirty="0" smtClean="0"/>
          </a:p>
          <a:p>
            <a:pPr marL="1858518" lvl="5" indent="-514350">
              <a:buFont typeface="Arial" pitchFamily="34" charset="0"/>
              <a:buChar char="•"/>
            </a:pPr>
            <a:r>
              <a:rPr lang="en-US" sz="2600" dirty="0" smtClean="0"/>
              <a:t>value to the school board</a:t>
            </a:r>
            <a:endParaRPr lang="en-CA" sz="2600" dirty="0" smtClean="0"/>
          </a:p>
          <a:p>
            <a:pPr>
              <a:buNone/>
            </a:pPr>
            <a:r>
              <a:rPr lang="en-US" dirty="0" smtClean="0"/>
              <a:t> </a:t>
            </a:r>
            <a:endParaRPr lang="en-CA" dirty="0"/>
          </a:p>
        </p:txBody>
      </p:sp>
      <p:sp>
        <p:nvSpPr>
          <p:cNvPr id="3" name="Title 2"/>
          <p:cNvSpPr>
            <a:spLocks noGrp="1"/>
          </p:cNvSpPr>
          <p:nvPr>
            <p:ph type="title"/>
          </p:nvPr>
        </p:nvSpPr>
        <p:spPr>
          <a:xfrm>
            <a:off x="457200" y="274638"/>
            <a:ext cx="8229600" cy="922114"/>
          </a:xfrm>
        </p:spPr>
        <p:txBody>
          <a:bodyPr>
            <a:normAutofit/>
          </a:bodyPr>
          <a:lstStyle/>
          <a:p>
            <a:r>
              <a:rPr lang="en-CA" dirty="0" smtClean="0"/>
              <a:t>School Information Profiles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15</a:t>
            </a:fld>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CA" dirty="0" smtClean="0"/>
          </a:p>
          <a:p>
            <a:pPr>
              <a:buNone/>
            </a:pPr>
            <a:r>
              <a:rPr lang="en-US" dirty="0" smtClean="0"/>
              <a:t>A SIP will be completed by school board staff for each of the schools under review. The following are the minimum data requirements and factors that are to be included in the SIP:</a:t>
            </a:r>
            <a:endParaRPr lang="en-CA" dirty="0" smtClean="0"/>
          </a:p>
          <a:p>
            <a:pPr lvl="4">
              <a:buClr>
                <a:schemeClr val="accent1"/>
              </a:buClr>
              <a:buFont typeface="Arial" pitchFamily="34" charset="0"/>
              <a:buChar char="•"/>
            </a:pPr>
            <a:r>
              <a:rPr lang="en-US" sz="2800" dirty="0" smtClean="0"/>
              <a:t>An Instructional Profile</a:t>
            </a:r>
          </a:p>
          <a:p>
            <a:pPr lvl="4">
              <a:buClr>
                <a:schemeClr val="accent1"/>
              </a:buClr>
              <a:buFont typeface="Arial" pitchFamily="34" charset="0"/>
              <a:buChar char="•"/>
            </a:pPr>
            <a:r>
              <a:rPr lang="en-US" sz="2800" dirty="0" smtClean="0"/>
              <a:t>A </a:t>
            </a:r>
            <a:r>
              <a:rPr lang="en-US" sz="2800" dirty="0" smtClean="0"/>
              <a:t>Facility </a:t>
            </a:r>
            <a:r>
              <a:rPr lang="en-US" sz="2800" dirty="0" smtClean="0"/>
              <a:t>Profile</a:t>
            </a:r>
            <a:endParaRPr lang="en-US" sz="2800" dirty="0" smtClean="0"/>
          </a:p>
          <a:p>
            <a:pPr lvl="4">
              <a:buClr>
                <a:schemeClr val="accent1"/>
              </a:buClr>
              <a:buFont typeface="Arial" pitchFamily="34" charset="0"/>
              <a:buChar char="•"/>
            </a:pPr>
            <a:r>
              <a:rPr lang="en-US" sz="2800" dirty="0" smtClean="0"/>
              <a:t>Other School Use Profile </a:t>
            </a:r>
            <a:endParaRPr lang="en-CA" sz="2800" dirty="0" smtClean="0"/>
          </a:p>
          <a:p>
            <a:pPr>
              <a:buNone/>
            </a:pPr>
            <a:r>
              <a:rPr lang="en-US" dirty="0" smtClean="0"/>
              <a:t> 	</a:t>
            </a:r>
            <a:endParaRPr lang="en-CA" dirty="0"/>
          </a:p>
        </p:txBody>
      </p:sp>
      <p:sp>
        <p:nvSpPr>
          <p:cNvPr id="3" name="Title 2"/>
          <p:cNvSpPr>
            <a:spLocks noGrp="1"/>
          </p:cNvSpPr>
          <p:nvPr>
            <p:ph type="title"/>
          </p:nvPr>
        </p:nvSpPr>
        <p:spPr/>
        <p:txBody>
          <a:bodyPr>
            <a:normAutofit/>
          </a:bodyPr>
          <a:lstStyle/>
          <a:p>
            <a:r>
              <a:rPr lang="en-CA" dirty="0" smtClean="0"/>
              <a:t>School Information Profiles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16</a:t>
            </a:fld>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SIP – O’Gorman High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17</a:t>
            </a:fld>
            <a:endParaRPr lang="en-CA" dirty="0"/>
          </a:p>
        </p:txBody>
      </p:sp>
      <p:sp>
        <p:nvSpPr>
          <p:cNvPr id="6" name="Content Placeholder 5"/>
          <p:cNvSpPr>
            <a:spLocks noGrp="1"/>
          </p:cNvSpPr>
          <p:nvPr>
            <p:ph idx="1"/>
          </p:nvPr>
        </p:nvSpPr>
        <p:spPr>
          <a:xfrm>
            <a:off x="457200" y="1196752"/>
            <a:ext cx="8229600" cy="5184576"/>
          </a:xfrm>
        </p:spPr>
        <p:txBody>
          <a:bodyPr>
            <a:normAutofit fontScale="70000" lnSpcReduction="20000"/>
          </a:bodyPr>
          <a:lstStyle/>
          <a:p>
            <a:pPr>
              <a:buNone/>
            </a:pPr>
            <a:r>
              <a:rPr lang="en-US" b="1" dirty="0" smtClean="0"/>
              <a:t>Staffing Figures</a:t>
            </a:r>
            <a:endParaRPr lang="en-CA" dirty="0" smtClean="0"/>
          </a:p>
          <a:p>
            <a:r>
              <a:rPr lang="en-US" dirty="0" smtClean="0"/>
              <a:t>Teachers			31.01 			</a:t>
            </a:r>
            <a:endParaRPr lang="en-CA" dirty="0" smtClean="0"/>
          </a:p>
          <a:p>
            <a:r>
              <a:rPr lang="en-US" dirty="0" smtClean="0"/>
              <a:t>Educational Assistants	4.73</a:t>
            </a:r>
            <a:endParaRPr lang="en-CA" dirty="0" smtClean="0"/>
          </a:p>
          <a:p>
            <a:r>
              <a:rPr lang="en-US" dirty="0" smtClean="0"/>
              <a:t>Administration		1.0  Principal</a:t>
            </a:r>
            <a:endParaRPr lang="en-CA" dirty="0" smtClean="0"/>
          </a:p>
          <a:p>
            <a:pPr>
              <a:buNone/>
            </a:pPr>
            <a:r>
              <a:rPr lang="en-US" dirty="0" smtClean="0"/>
              <a:t>     				1.0 Vice-Principal</a:t>
            </a:r>
          </a:p>
          <a:p>
            <a:pPr>
              <a:buNone/>
            </a:pPr>
            <a:r>
              <a:rPr lang="en-US" dirty="0" smtClean="0"/>
              <a:t>					</a:t>
            </a:r>
            <a:r>
              <a:rPr lang="en-CA" dirty="0" smtClean="0"/>
              <a:t>1.0 </a:t>
            </a:r>
            <a:r>
              <a:rPr lang="en-US" dirty="0" smtClean="0"/>
              <a:t>Vice-Principal (</a:t>
            </a:r>
            <a:r>
              <a:rPr lang="en-CA" dirty="0" smtClean="0"/>
              <a:t>ACCESS)</a:t>
            </a:r>
          </a:p>
          <a:p>
            <a:r>
              <a:rPr lang="en-US" dirty="0" smtClean="0"/>
              <a:t>Secretary			3.0</a:t>
            </a:r>
            <a:endParaRPr lang="en-CA" dirty="0" smtClean="0"/>
          </a:p>
          <a:p>
            <a:r>
              <a:rPr lang="en-US" dirty="0" smtClean="0"/>
              <a:t>Custodial Staff		6.23</a:t>
            </a:r>
            <a:endParaRPr lang="en-CA" dirty="0" smtClean="0"/>
          </a:p>
          <a:p>
            <a:r>
              <a:rPr lang="en-US" dirty="0" smtClean="0"/>
              <a:t>Child &amp; Youth Worker	0.5</a:t>
            </a:r>
            <a:endParaRPr lang="en-CA" dirty="0" smtClean="0"/>
          </a:p>
          <a:p>
            <a:r>
              <a:rPr lang="en-US" dirty="0" smtClean="0"/>
              <a:t>Lunch Supervisors		0.14</a:t>
            </a:r>
            <a:endParaRPr lang="en-CA" dirty="0" smtClean="0"/>
          </a:p>
          <a:p>
            <a:r>
              <a:rPr lang="en-US" dirty="0" smtClean="0"/>
              <a:t>ECE				0</a:t>
            </a:r>
            <a:endParaRPr lang="en-CA" dirty="0" smtClean="0"/>
          </a:p>
          <a:p>
            <a:r>
              <a:rPr lang="en-US" dirty="0" smtClean="0"/>
              <a:t>Library Assistant		1.00</a:t>
            </a:r>
          </a:p>
          <a:p>
            <a:pPr>
              <a:buNone/>
            </a:pPr>
            <a:endParaRPr lang="en-CA" dirty="0" smtClean="0"/>
          </a:p>
          <a:p>
            <a:pPr>
              <a:buNone/>
            </a:pPr>
            <a:r>
              <a:rPr lang="en-US" b="1" dirty="0" smtClean="0"/>
              <a:t>Course and Program Offerings</a:t>
            </a:r>
            <a:endParaRPr lang="en-CA" dirty="0" smtClean="0"/>
          </a:p>
          <a:p>
            <a:r>
              <a:rPr lang="en-US" dirty="0" smtClean="0"/>
              <a:t>English Program / Extended French/e-Learning</a:t>
            </a:r>
          </a:p>
          <a:p>
            <a:endParaRPr lang="en-CA" dirty="0" smtClean="0"/>
          </a:p>
          <a:p>
            <a:pPr>
              <a:buNone/>
            </a:pPr>
            <a:r>
              <a:rPr lang="en-US" b="1" dirty="0" smtClean="0"/>
              <a:t>Grade Configuration</a:t>
            </a:r>
            <a:r>
              <a:rPr lang="en-CA" dirty="0" smtClean="0"/>
              <a:t> - </a:t>
            </a:r>
            <a:r>
              <a:rPr lang="en-US" dirty="0" smtClean="0"/>
              <a:t>Grade 9 - 12</a:t>
            </a:r>
            <a:endParaRPr lang="en-CA" dirty="0" smtClean="0"/>
          </a:p>
          <a:p>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SIP – O’Gorman High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18</a:t>
            </a:fld>
            <a:endParaRPr lang="en-CA" dirty="0"/>
          </a:p>
        </p:txBody>
      </p:sp>
      <p:sp>
        <p:nvSpPr>
          <p:cNvPr id="6" name="Content Placeholder 5"/>
          <p:cNvSpPr>
            <a:spLocks noGrp="1"/>
          </p:cNvSpPr>
          <p:nvPr>
            <p:ph idx="1"/>
          </p:nvPr>
        </p:nvSpPr>
        <p:spPr>
          <a:xfrm>
            <a:off x="457200" y="1196752"/>
            <a:ext cx="8229600" cy="5184576"/>
          </a:xfrm>
        </p:spPr>
        <p:txBody>
          <a:bodyPr>
            <a:normAutofit/>
          </a:bodyPr>
          <a:lstStyle/>
          <a:p>
            <a:pPr>
              <a:buNone/>
            </a:pPr>
            <a:r>
              <a:rPr lang="en-US" b="1" dirty="0" smtClean="0"/>
              <a:t>Current Grade Organization</a:t>
            </a:r>
            <a:endParaRPr lang="en-CA" dirty="0" smtClean="0"/>
          </a:p>
          <a:p>
            <a:r>
              <a:rPr lang="en-US" dirty="0" smtClean="0"/>
              <a:t>Semester Program  / various course options available for all students grades 9 – 12. </a:t>
            </a:r>
            <a:endParaRPr lang="en-CA" dirty="0" smtClean="0"/>
          </a:p>
          <a:p>
            <a:pPr>
              <a:buNone/>
            </a:pPr>
            <a:r>
              <a:rPr lang="en-US" b="1" dirty="0" smtClean="0"/>
              <a:t>Specialized Services</a:t>
            </a:r>
            <a:endParaRPr lang="en-CA" dirty="0" smtClean="0"/>
          </a:p>
          <a:p>
            <a:r>
              <a:rPr lang="en-US" dirty="0" smtClean="0"/>
              <a:t>Pastoral Care, Breakfast Program</a:t>
            </a:r>
            <a:endParaRPr lang="en-CA" dirty="0" smtClean="0"/>
          </a:p>
          <a:p>
            <a:r>
              <a:rPr lang="en-US" dirty="0" smtClean="0"/>
              <a:t>LINK Crew, Guidance Services </a:t>
            </a:r>
            <a:endParaRPr lang="en-CA" dirty="0" smtClean="0"/>
          </a:p>
          <a:p>
            <a:r>
              <a:rPr lang="en-US" dirty="0" smtClean="0"/>
              <a:t>Dual Credits Program, OYAP, SHSM, Co-op</a:t>
            </a:r>
            <a:endParaRPr lang="en-CA" dirty="0" smtClean="0"/>
          </a:p>
          <a:p>
            <a:r>
              <a:rPr lang="en-US" dirty="0" smtClean="0"/>
              <a:t>Special Education Services area</a:t>
            </a:r>
          </a:p>
          <a:p>
            <a:r>
              <a:rPr lang="en-CA" dirty="0" smtClean="0"/>
              <a:t>ACCESS program – 383 Birch St. North</a:t>
            </a:r>
          </a:p>
          <a:p>
            <a:pPr>
              <a:buNone/>
            </a:pPr>
            <a:r>
              <a:rPr lang="en-US" b="1" dirty="0" smtClean="0"/>
              <a:t>Average Enrolment</a:t>
            </a:r>
            <a:endParaRPr lang="en-CA" dirty="0" smtClean="0"/>
          </a:p>
          <a:p>
            <a:r>
              <a:rPr lang="en-US" dirty="0" smtClean="0"/>
              <a:t>366.3 Day School, 57 Con Ed </a:t>
            </a:r>
            <a:endParaRPr lang="en-CA" dirty="0" smtClean="0"/>
          </a:p>
          <a:p>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SIP – O’Gorman High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19</a:t>
            </a:fld>
            <a:endParaRPr lang="en-CA" dirty="0"/>
          </a:p>
        </p:txBody>
      </p:sp>
      <p:sp>
        <p:nvSpPr>
          <p:cNvPr id="6" name="Content Placeholder 5"/>
          <p:cNvSpPr>
            <a:spLocks noGrp="1"/>
          </p:cNvSpPr>
          <p:nvPr>
            <p:ph idx="1"/>
          </p:nvPr>
        </p:nvSpPr>
        <p:spPr>
          <a:xfrm>
            <a:off x="457200" y="1196752"/>
            <a:ext cx="8229600" cy="5328592"/>
          </a:xfrm>
        </p:spPr>
        <p:txBody>
          <a:bodyPr>
            <a:noAutofit/>
          </a:bodyPr>
          <a:lstStyle/>
          <a:p>
            <a:pPr>
              <a:buNone/>
            </a:pPr>
            <a:r>
              <a:rPr lang="en-US" sz="2400" b="1" dirty="0" smtClean="0"/>
              <a:t>Number of out of area students -</a:t>
            </a:r>
            <a:r>
              <a:rPr lang="en-US" sz="2400" dirty="0" smtClean="0"/>
              <a:t>0</a:t>
            </a:r>
            <a:endParaRPr lang="en-CA" sz="2400" dirty="0" smtClean="0"/>
          </a:p>
          <a:p>
            <a:pPr>
              <a:buNone/>
            </a:pPr>
            <a:r>
              <a:rPr lang="en-US" sz="2400" b="1" dirty="0" smtClean="0"/>
              <a:t>Utilization factor/classroom usage</a:t>
            </a:r>
            <a:endParaRPr lang="en-CA" sz="2400" dirty="0" smtClean="0"/>
          </a:p>
          <a:p>
            <a:r>
              <a:rPr lang="en-US" sz="2400" dirty="0" smtClean="0"/>
              <a:t>18 Classrooms inclusive of science labs, family studies room, music / drama room</a:t>
            </a:r>
          </a:p>
          <a:p>
            <a:r>
              <a:rPr lang="en-US" sz="2400" dirty="0" smtClean="0"/>
              <a:t>2 Classrooms at 383 Birch St, N. (ACCESS)</a:t>
            </a:r>
            <a:endParaRPr lang="en-CA" sz="2400" dirty="0" smtClean="0"/>
          </a:p>
          <a:p>
            <a:r>
              <a:rPr lang="en-US" sz="2400" dirty="0" smtClean="0"/>
              <a:t>Specialty Rooms – Family Studies Room, Technology Education, Theatre, Cafeteria, Gym with change room facilities, Mezzanine, Learning Centre for students with special needs, Art Room, Chapel; Media/Library; staff room; main office space for Guidance, Principal/VP; full photography</a:t>
            </a:r>
          </a:p>
          <a:p>
            <a:pPr>
              <a:buNone/>
            </a:pPr>
            <a:r>
              <a:rPr lang="en-US" sz="2400" dirty="0" smtClean="0"/>
              <a:t>   room(dark room).  </a:t>
            </a:r>
            <a:endParaRPr lang="en-CA" sz="2400" dirty="0" smtClean="0"/>
          </a:p>
          <a:p>
            <a:r>
              <a:rPr lang="en-US" sz="2400" dirty="0" smtClean="0"/>
              <a:t> </a:t>
            </a:r>
            <a:endParaRPr lang="en-CA" sz="2400" dirty="0" smtClean="0"/>
          </a:p>
          <a:p>
            <a:endParaRPr lang="en-CA" sz="2400" dirty="0" smtClean="0"/>
          </a:p>
          <a:p>
            <a:endParaRPr lang="en-CA"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00000"/>
          </a:xfrm>
        </p:spPr>
        <p:txBody>
          <a:bodyPr>
            <a:normAutofit/>
          </a:bodyPr>
          <a:lstStyle/>
          <a:p>
            <a:pPr>
              <a:buNone/>
            </a:pPr>
            <a:r>
              <a:rPr lang="en-US" sz="2800" b="1" dirty="0" smtClean="0">
                <a:ea typeface="Times New Roman" pitchFamily="18" charset="0"/>
                <a:cs typeface="Arial" pitchFamily="34" charset="0"/>
              </a:rPr>
              <a:t>	</a:t>
            </a:r>
            <a:r>
              <a:rPr lang="en-US" sz="2000" dirty="0" smtClean="0"/>
              <a:t> </a:t>
            </a:r>
            <a:endParaRPr lang="en-CA" sz="2000" dirty="0" smtClean="0"/>
          </a:p>
          <a:p>
            <a:pPr>
              <a:buNone/>
            </a:pPr>
            <a:r>
              <a:rPr lang="en-US" sz="2000" dirty="0" smtClean="0"/>
              <a:t>1.	 Welcome and Prayer </a:t>
            </a:r>
            <a:endParaRPr lang="en-CA" sz="2000" dirty="0" smtClean="0"/>
          </a:p>
          <a:p>
            <a:pPr>
              <a:buNone/>
            </a:pPr>
            <a:r>
              <a:rPr lang="en-US" sz="2000" dirty="0" smtClean="0"/>
              <a:t>2.	 Introduction of Committee Members </a:t>
            </a:r>
            <a:endParaRPr lang="en-CA" sz="2000" dirty="0" smtClean="0"/>
          </a:p>
          <a:p>
            <a:pPr>
              <a:buNone/>
            </a:pPr>
            <a:r>
              <a:rPr lang="en-US" sz="2000" dirty="0" smtClean="0"/>
              <a:t>3. Purpose of the Accommodation Review  </a:t>
            </a:r>
            <a:endParaRPr lang="en-CA" sz="2000" dirty="0" smtClean="0"/>
          </a:p>
          <a:p>
            <a:pPr>
              <a:buNone/>
            </a:pPr>
            <a:r>
              <a:rPr lang="en-US" sz="2000" dirty="0" smtClean="0"/>
              <a:t>4. ARC Communications  </a:t>
            </a:r>
            <a:endParaRPr lang="en-CA" sz="2000" dirty="0" smtClean="0"/>
          </a:p>
          <a:p>
            <a:pPr>
              <a:buNone/>
            </a:pPr>
            <a:r>
              <a:rPr lang="en-US" sz="2000" dirty="0" smtClean="0"/>
              <a:t>5. School Information Profiles</a:t>
            </a:r>
            <a:endParaRPr lang="en-CA" sz="2000" dirty="0" smtClean="0"/>
          </a:p>
          <a:p>
            <a:pPr>
              <a:buNone/>
            </a:pPr>
            <a:r>
              <a:rPr lang="en-US" sz="2000" dirty="0" smtClean="0"/>
              <a:t>6. Timelines</a:t>
            </a:r>
            <a:endParaRPr lang="en-CA" sz="2000" dirty="0" smtClean="0"/>
          </a:p>
          <a:p>
            <a:pPr>
              <a:buNone/>
            </a:pPr>
            <a:r>
              <a:rPr lang="en-US" sz="2000" dirty="0" smtClean="0"/>
              <a:t>7.	 Community Input/Questions </a:t>
            </a:r>
            <a:endParaRPr lang="en-CA" sz="2000" dirty="0" smtClean="0"/>
          </a:p>
          <a:p>
            <a:pPr>
              <a:buNone/>
            </a:pPr>
            <a:r>
              <a:rPr lang="en-US" sz="2000" dirty="0" smtClean="0"/>
              <a:t>8.	 Date and Purpose of Next Public Meetings</a:t>
            </a:r>
            <a:endParaRPr lang="en-CA" sz="2000" dirty="0" smtClean="0"/>
          </a:p>
          <a:p>
            <a:pPr>
              <a:buNone/>
            </a:pPr>
            <a:r>
              <a:rPr lang="en-US" sz="2000" dirty="0" smtClean="0"/>
              <a:t>9.	 Adjournment</a:t>
            </a:r>
            <a:endParaRPr lang="en-CA" sz="2000" dirty="0" smtClean="0"/>
          </a:p>
          <a:p>
            <a:pPr>
              <a:buNone/>
            </a:pPr>
            <a:r>
              <a:rPr lang="en-US" sz="2000" dirty="0" smtClean="0"/>
              <a:t>10. Facility Tour</a:t>
            </a:r>
            <a:endParaRPr lang="en-CA" sz="2000" dirty="0" smtClean="0"/>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2</a:t>
            </a:fld>
            <a:endParaRPr lang="en-CA" dirty="0"/>
          </a:p>
        </p:txBody>
      </p:sp>
      <p:sp>
        <p:nvSpPr>
          <p:cNvPr id="4" name="Title 3"/>
          <p:cNvSpPr>
            <a:spLocks noGrp="1"/>
          </p:cNvSpPr>
          <p:nvPr>
            <p:ph type="title"/>
          </p:nvPr>
        </p:nvSpPr>
        <p:spPr/>
        <p:txBody>
          <a:bodyPr/>
          <a:lstStyle/>
          <a:p>
            <a:pPr fontAlgn="base">
              <a:spcAft>
                <a:spcPct val="0"/>
              </a:spcAft>
            </a:pPr>
            <a:r>
              <a:rPr lang="en-US" sz="4400" dirty="0" smtClean="0">
                <a:latin typeface="Arial" pitchFamily="34" charset="0"/>
                <a:ea typeface="Times New Roman" pitchFamily="18" charset="0"/>
                <a:cs typeface="Arial" pitchFamily="34" charset="0"/>
              </a:rPr>
              <a:t>ARC Meeting Agenda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SIP – O’Gorman High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20</a:t>
            </a:fld>
            <a:endParaRPr lang="en-CA" dirty="0"/>
          </a:p>
        </p:txBody>
      </p:sp>
      <p:sp>
        <p:nvSpPr>
          <p:cNvPr id="6" name="Content Placeholder 5"/>
          <p:cNvSpPr>
            <a:spLocks noGrp="1"/>
          </p:cNvSpPr>
          <p:nvPr>
            <p:ph idx="1"/>
          </p:nvPr>
        </p:nvSpPr>
        <p:spPr>
          <a:xfrm>
            <a:off x="457200" y="1196752"/>
            <a:ext cx="8229600" cy="5328592"/>
          </a:xfrm>
        </p:spPr>
        <p:txBody>
          <a:bodyPr>
            <a:noAutofit/>
          </a:bodyPr>
          <a:lstStyle/>
          <a:p>
            <a:pPr>
              <a:buNone/>
            </a:pPr>
            <a:r>
              <a:rPr lang="en-US" sz="2400" b="1" dirty="0" smtClean="0"/>
              <a:t>Current Extracurricular Activities</a:t>
            </a:r>
            <a:endParaRPr lang="en-CA" sz="2400" dirty="0" smtClean="0"/>
          </a:p>
          <a:p>
            <a:r>
              <a:rPr lang="en-US" sz="2400" dirty="0" smtClean="0"/>
              <a:t>Various: Drama, Athletics, Science Clubs, School Reach,  Aboriginal Community Partner activities; O’Gorman Students Organization, Art Club, Choir, Reading Clubs, Yearbook, Social Justice Club.</a:t>
            </a:r>
            <a:endParaRPr lang="en-CA" sz="2400" dirty="0" smtClean="0"/>
          </a:p>
          <a:p>
            <a:endParaRPr lang="en-CA"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SIP – O’Gorman Intermediate Catholic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21</a:t>
            </a:fld>
            <a:endParaRPr lang="en-CA" dirty="0"/>
          </a:p>
        </p:txBody>
      </p:sp>
      <p:sp>
        <p:nvSpPr>
          <p:cNvPr id="6" name="Content Placeholder 5"/>
          <p:cNvSpPr>
            <a:spLocks noGrp="1"/>
          </p:cNvSpPr>
          <p:nvPr>
            <p:ph idx="1"/>
          </p:nvPr>
        </p:nvSpPr>
        <p:spPr>
          <a:xfrm>
            <a:off x="457200" y="1412776"/>
            <a:ext cx="8229600" cy="5112568"/>
          </a:xfrm>
        </p:spPr>
        <p:txBody>
          <a:bodyPr>
            <a:noAutofit/>
          </a:bodyPr>
          <a:lstStyle/>
          <a:p>
            <a:pPr>
              <a:buNone/>
            </a:pPr>
            <a:r>
              <a:rPr lang="en-US" sz="1800" b="1" dirty="0" smtClean="0"/>
              <a:t>Staffing Figures</a:t>
            </a:r>
            <a:endParaRPr lang="en-CA" sz="1800" dirty="0" smtClean="0"/>
          </a:p>
          <a:p>
            <a:r>
              <a:rPr lang="en-US" sz="1800" dirty="0" smtClean="0"/>
              <a:t>Classroom Teachers		8.5</a:t>
            </a:r>
            <a:endParaRPr lang="en-CA" sz="1800" dirty="0" smtClean="0"/>
          </a:p>
          <a:p>
            <a:r>
              <a:rPr lang="en-US" sz="1800" dirty="0" smtClean="0"/>
              <a:t>Resource Teachers		1.0</a:t>
            </a:r>
            <a:endParaRPr lang="en-CA" sz="1800" dirty="0" smtClean="0"/>
          </a:p>
          <a:p>
            <a:r>
              <a:rPr lang="en-US" sz="1800" dirty="0" smtClean="0"/>
              <a:t>Math Intervention Teacher 	1.0</a:t>
            </a:r>
            <a:endParaRPr lang="en-CA" sz="1800" dirty="0" smtClean="0"/>
          </a:p>
          <a:p>
            <a:r>
              <a:rPr lang="en-US" sz="1800" dirty="0" smtClean="0"/>
              <a:t>Itinerant Teachers 		2.0</a:t>
            </a:r>
            <a:endParaRPr lang="en-CA" sz="1800" dirty="0" smtClean="0"/>
          </a:p>
          <a:p>
            <a:r>
              <a:rPr lang="en-US" sz="1800" dirty="0" smtClean="0"/>
              <a:t>Educational Assistants	3.87</a:t>
            </a:r>
            <a:endParaRPr lang="en-CA" sz="1800" dirty="0" smtClean="0"/>
          </a:p>
          <a:p>
            <a:r>
              <a:rPr lang="en-US" sz="1800" dirty="0" smtClean="0"/>
              <a:t>Administration		</a:t>
            </a:r>
            <a:r>
              <a:rPr lang="en-US" sz="1800" dirty="0" smtClean="0"/>
              <a:t>1.0 </a:t>
            </a:r>
            <a:r>
              <a:rPr lang="en-US" sz="1800" dirty="0" smtClean="0"/>
              <a:t>Principal</a:t>
            </a:r>
            <a:endParaRPr lang="en-CA" sz="1800" dirty="0" smtClean="0"/>
          </a:p>
          <a:p>
            <a:r>
              <a:rPr lang="en-US" sz="1800" dirty="0" smtClean="0"/>
              <a:t>Secretary			1.0</a:t>
            </a:r>
            <a:endParaRPr lang="en-CA" sz="1800" dirty="0" smtClean="0"/>
          </a:p>
          <a:p>
            <a:r>
              <a:rPr lang="en-US" sz="1800" dirty="0" smtClean="0"/>
              <a:t>Custodial Staff		2.0</a:t>
            </a:r>
            <a:endParaRPr lang="en-CA" sz="1800" dirty="0" smtClean="0"/>
          </a:p>
          <a:p>
            <a:r>
              <a:rPr lang="en-US" sz="1800" dirty="0" smtClean="0"/>
              <a:t>Child &amp; Youth Worker	0.5</a:t>
            </a:r>
            <a:endParaRPr lang="en-CA" sz="1800" dirty="0" smtClean="0"/>
          </a:p>
          <a:p>
            <a:r>
              <a:rPr lang="en-US" sz="1800" dirty="0" smtClean="0"/>
              <a:t>Lunch Supervisors		0.14</a:t>
            </a:r>
            <a:endParaRPr lang="en-CA" sz="1800" dirty="0" smtClean="0"/>
          </a:p>
          <a:p>
            <a:r>
              <a:rPr lang="en-US" sz="1800" dirty="0" smtClean="0"/>
              <a:t>ECE				0</a:t>
            </a:r>
            <a:endParaRPr lang="en-CA" sz="1800" dirty="0" smtClean="0"/>
          </a:p>
          <a:p>
            <a:pPr>
              <a:buNone/>
            </a:pPr>
            <a:r>
              <a:rPr lang="en-US" sz="1800" b="1" dirty="0" smtClean="0"/>
              <a:t>Course and Program Offerings</a:t>
            </a:r>
            <a:r>
              <a:rPr lang="en-CA" sz="1800" dirty="0" smtClean="0"/>
              <a:t> : </a:t>
            </a:r>
            <a:r>
              <a:rPr lang="en-US" sz="1800" dirty="0" smtClean="0"/>
              <a:t>English &amp; French Immersion Program</a:t>
            </a:r>
            <a:endParaRPr lang="en-CA" sz="1800" dirty="0" smtClean="0"/>
          </a:p>
          <a:p>
            <a:pPr>
              <a:buNone/>
            </a:pPr>
            <a:r>
              <a:rPr lang="en-US" sz="1800" b="1" dirty="0" smtClean="0"/>
              <a:t>Grade Configuration</a:t>
            </a:r>
            <a:r>
              <a:rPr lang="en-CA" sz="1800" dirty="0" smtClean="0"/>
              <a:t>: </a:t>
            </a:r>
            <a:r>
              <a:rPr lang="en-US" sz="1800" dirty="0" smtClean="0"/>
              <a:t>Grade 7 and 8</a:t>
            </a:r>
            <a:endParaRPr lang="en-CA" sz="1800" dirty="0" smtClean="0"/>
          </a:p>
          <a:p>
            <a:endParaRPr lang="en-CA"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SIP – O’Gorman Intermediate Catholic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22</a:t>
            </a:fld>
            <a:endParaRPr lang="en-CA" dirty="0"/>
          </a:p>
        </p:txBody>
      </p:sp>
      <p:sp>
        <p:nvSpPr>
          <p:cNvPr id="6" name="Content Placeholder 5"/>
          <p:cNvSpPr>
            <a:spLocks noGrp="1"/>
          </p:cNvSpPr>
          <p:nvPr>
            <p:ph idx="1"/>
          </p:nvPr>
        </p:nvSpPr>
        <p:spPr>
          <a:xfrm>
            <a:off x="457200" y="1412776"/>
            <a:ext cx="8229600" cy="5112568"/>
          </a:xfrm>
        </p:spPr>
        <p:txBody>
          <a:bodyPr>
            <a:noAutofit/>
          </a:bodyPr>
          <a:lstStyle/>
          <a:p>
            <a:pPr>
              <a:buNone/>
            </a:pPr>
            <a:r>
              <a:rPr lang="en-US" sz="2400" b="1" dirty="0" smtClean="0"/>
              <a:t>Current Grade Organization</a:t>
            </a:r>
            <a:endParaRPr lang="en-CA" sz="2400" dirty="0" smtClean="0"/>
          </a:p>
          <a:p>
            <a:r>
              <a:rPr lang="en-US" sz="2400" dirty="0" smtClean="0"/>
              <a:t>1 x Grade 7 French Immersion</a:t>
            </a:r>
            <a:endParaRPr lang="en-CA" sz="2400" dirty="0" smtClean="0"/>
          </a:p>
          <a:p>
            <a:r>
              <a:rPr lang="en-US" sz="2400" dirty="0" smtClean="0"/>
              <a:t>1 x Grade 8 French Immersion</a:t>
            </a:r>
            <a:endParaRPr lang="en-CA" sz="2400" dirty="0" smtClean="0"/>
          </a:p>
          <a:p>
            <a:r>
              <a:rPr lang="en-US" sz="2400" dirty="0" smtClean="0"/>
              <a:t>3 x Grade 7 English</a:t>
            </a:r>
            <a:endParaRPr lang="en-CA" sz="2400" dirty="0" smtClean="0"/>
          </a:p>
          <a:p>
            <a:r>
              <a:rPr lang="en-US" sz="2400" dirty="0" smtClean="0"/>
              <a:t>3 x Grade 8 English</a:t>
            </a:r>
            <a:endParaRPr lang="en-CA" sz="2400" dirty="0" smtClean="0"/>
          </a:p>
          <a:p>
            <a:pPr>
              <a:buNone/>
            </a:pPr>
            <a:r>
              <a:rPr lang="en-US" sz="2400" b="1" dirty="0" smtClean="0"/>
              <a:t>Specialized Services</a:t>
            </a:r>
            <a:endParaRPr lang="en-CA" sz="2400" dirty="0" smtClean="0"/>
          </a:p>
          <a:p>
            <a:r>
              <a:rPr lang="en-US" sz="2400" dirty="0" smtClean="0"/>
              <a:t>EMPOWER Program (LD specialized classroom)</a:t>
            </a:r>
            <a:endParaRPr lang="en-CA" sz="2400" dirty="0" smtClean="0"/>
          </a:p>
          <a:p>
            <a:pPr>
              <a:buNone/>
            </a:pPr>
            <a:r>
              <a:rPr lang="en-US" sz="2400" b="1" dirty="0" smtClean="0"/>
              <a:t>Average Enrolment</a:t>
            </a:r>
            <a:endParaRPr lang="en-CA" sz="2400" dirty="0" smtClean="0"/>
          </a:p>
          <a:p>
            <a:r>
              <a:rPr lang="en-US" sz="2400" dirty="0" smtClean="0"/>
              <a:t>177.6</a:t>
            </a:r>
            <a:endParaRPr lang="en-CA" sz="2400" dirty="0" smtClean="0"/>
          </a:p>
          <a:p>
            <a:pPr>
              <a:buNone/>
            </a:pPr>
            <a:r>
              <a:rPr lang="en-US" sz="2400" b="1" dirty="0" smtClean="0"/>
              <a:t>Number of out of area students: 0</a:t>
            </a:r>
            <a:endParaRPr lang="en-CA" sz="2400" dirty="0" smtClean="0"/>
          </a:p>
          <a:p>
            <a:pPr>
              <a:buNone/>
            </a:pPr>
            <a:r>
              <a:rPr lang="en-US" sz="2400" dirty="0" smtClean="0"/>
              <a:t> </a:t>
            </a:r>
            <a:endParaRPr lang="en-CA" sz="2400" dirty="0" smtClean="0"/>
          </a:p>
          <a:p>
            <a:endParaRPr lang="en-CA"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SIP – O’Gorman Intermediate Catholic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23</a:t>
            </a:fld>
            <a:endParaRPr lang="en-CA" dirty="0"/>
          </a:p>
        </p:txBody>
      </p:sp>
      <p:sp>
        <p:nvSpPr>
          <p:cNvPr id="6" name="Content Placeholder 5"/>
          <p:cNvSpPr>
            <a:spLocks noGrp="1"/>
          </p:cNvSpPr>
          <p:nvPr>
            <p:ph idx="1"/>
          </p:nvPr>
        </p:nvSpPr>
        <p:spPr>
          <a:xfrm>
            <a:off x="457200" y="1412776"/>
            <a:ext cx="8229600" cy="5328592"/>
          </a:xfrm>
        </p:spPr>
        <p:txBody>
          <a:bodyPr>
            <a:noAutofit/>
          </a:bodyPr>
          <a:lstStyle/>
          <a:p>
            <a:pPr>
              <a:buNone/>
            </a:pPr>
            <a:r>
              <a:rPr lang="en-US" sz="2400" b="1" dirty="0" smtClean="0"/>
              <a:t>Utilization factor/classroom usage</a:t>
            </a:r>
            <a:endParaRPr lang="en-CA" sz="2400" dirty="0" smtClean="0"/>
          </a:p>
          <a:p>
            <a:r>
              <a:rPr lang="en-US" sz="2400" dirty="0" smtClean="0"/>
              <a:t>15 classrooms (11 used as classrooms / 4 Specialty Rooms – Family Studies Room, Technology Education (Portable), Music Room, Science Lab); Gymnasium with change rooms; 2 small office spaces; P/VP Office space; staff room. </a:t>
            </a:r>
            <a:endParaRPr lang="en-CA" sz="2400" dirty="0" smtClean="0"/>
          </a:p>
          <a:p>
            <a:pPr>
              <a:buNone/>
            </a:pPr>
            <a:r>
              <a:rPr lang="en-US" sz="2400" b="1" dirty="0" smtClean="0"/>
              <a:t>Current Extracurricular Activities</a:t>
            </a:r>
            <a:endParaRPr lang="en-CA" sz="2400" dirty="0" smtClean="0"/>
          </a:p>
          <a:p>
            <a:r>
              <a:rPr lang="en-US" sz="2400" dirty="0" smtClean="0"/>
              <a:t>Various opportunities embedded into the regular school day (craft club, music, arts, alpine skiing) and numerous after school athletic groups (basketball, volleyball, track and field, cross country running). </a:t>
            </a:r>
            <a:endParaRPr lang="en-CA" sz="2400" dirty="0" smtClean="0"/>
          </a:p>
          <a:p>
            <a:r>
              <a:rPr lang="en-US" sz="2400" dirty="0" smtClean="0"/>
              <a:t>Gym fully booked for community use every day of the week.</a:t>
            </a:r>
            <a:endParaRPr lang="en-CA" sz="2400" dirty="0" smtClean="0"/>
          </a:p>
          <a:p>
            <a:pPr>
              <a:buNone/>
            </a:pPr>
            <a:endParaRPr lang="en-CA" sz="2400" dirty="0" smtClean="0"/>
          </a:p>
          <a:p>
            <a:endParaRPr lang="en-CA"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dirty="0" smtClean="0"/>
              <a:t>SIP – Sacred Heart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24</a:t>
            </a:fld>
            <a:endParaRPr lang="en-CA" dirty="0"/>
          </a:p>
        </p:txBody>
      </p:sp>
      <p:sp>
        <p:nvSpPr>
          <p:cNvPr id="6" name="Content Placeholder 5"/>
          <p:cNvSpPr>
            <a:spLocks noGrp="1"/>
          </p:cNvSpPr>
          <p:nvPr>
            <p:ph idx="1"/>
          </p:nvPr>
        </p:nvSpPr>
        <p:spPr>
          <a:xfrm>
            <a:off x="457200" y="1196752"/>
            <a:ext cx="8229600" cy="5328592"/>
          </a:xfrm>
        </p:spPr>
        <p:txBody>
          <a:bodyPr>
            <a:noAutofit/>
          </a:bodyPr>
          <a:lstStyle/>
          <a:p>
            <a:pPr>
              <a:buNone/>
            </a:pPr>
            <a:r>
              <a:rPr lang="en-US" sz="2000" b="1" dirty="0" smtClean="0"/>
              <a:t>Staffing Figures</a:t>
            </a:r>
            <a:endParaRPr lang="en-CA" sz="2000" dirty="0" smtClean="0"/>
          </a:p>
          <a:p>
            <a:r>
              <a:rPr lang="en-US" sz="2000" dirty="0" smtClean="0"/>
              <a:t>Classroom Teachers	9.0</a:t>
            </a:r>
            <a:endParaRPr lang="en-CA" sz="2000" dirty="0" smtClean="0"/>
          </a:p>
          <a:p>
            <a:r>
              <a:rPr lang="en-US" sz="2000" dirty="0" smtClean="0"/>
              <a:t>Resource Teachers		1.0</a:t>
            </a:r>
            <a:endParaRPr lang="en-CA" sz="2000" dirty="0" smtClean="0"/>
          </a:p>
          <a:p>
            <a:r>
              <a:rPr lang="en-US" sz="2000" dirty="0" smtClean="0"/>
              <a:t>Itinerant Teachers 		2.0</a:t>
            </a:r>
            <a:endParaRPr lang="en-CA" sz="2000" dirty="0" smtClean="0"/>
          </a:p>
          <a:p>
            <a:r>
              <a:rPr lang="en-US" sz="2000" dirty="0" smtClean="0"/>
              <a:t>Educational Assistants	1.72</a:t>
            </a:r>
            <a:endParaRPr lang="en-CA" sz="2000" dirty="0" smtClean="0"/>
          </a:p>
          <a:p>
            <a:r>
              <a:rPr lang="en-US" sz="2000" dirty="0" smtClean="0"/>
              <a:t>Administration		</a:t>
            </a:r>
            <a:r>
              <a:rPr lang="en-US" sz="2000" dirty="0" smtClean="0"/>
              <a:t>1.0 </a:t>
            </a:r>
            <a:r>
              <a:rPr lang="en-US" sz="2000" dirty="0" smtClean="0"/>
              <a:t>Principal</a:t>
            </a:r>
            <a:endParaRPr lang="en-CA" sz="2000" dirty="0" smtClean="0"/>
          </a:p>
          <a:p>
            <a:r>
              <a:rPr lang="en-US" sz="2000" dirty="0" smtClean="0"/>
              <a:t>Secretary			1.0</a:t>
            </a:r>
            <a:endParaRPr lang="en-CA" sz="2000" dirty="0" smtClean="0"/>
          </a:p>
          <a:p>
            <a:r>
              <a:rPr lang="en-US" sz="2000" dirty="0" smtClean="0"/>
              <a:t>Custodial Staff		2.0</a:t>
            </a:r>
            <a:endParaRPr lang="en-CA" sz="2000" dirty="0" smtClean="0"/>
          </a:p>
          <a:p>
            <a:r>
              <a:rPr lang="en-US" sz="2000" dirty="0" smtClean="0"/>
              <a:t>Child &amp; Youth Worker	0.5</a:t>
            </a:r>
            <a:endParaRPr lang="en-CA" sz="2000" dirty="0" smtClean="0"/>
          </a:p>
          <a:p>
            <a:r>
              <a:rPr lang="en-US" sz="2000" dirty="0" smtClean="0"/>
              <a:t>Lunch Supervisors		0.28</a:t>
            </a:r>
            <a:endParaRPr lang="en-CA" sz="2000" dirty="0" smtClean="0"/>
          </a:p>
          <a:p>
            <a:r>
              <a:rPr lang="en-US" sz="2000" dirty="0" smtClean="0"/>
              <a:t>ECE				1.86</a:t>
            </a:r>
            <a:endParaRPr lang="en-CA" sz="2000" dirty="0" smtClean="0"/>
          </a:p>
          <a:p>
            <a:pPr>
              <a:buNone/>
            </a:pPr>
            <a:r>
              <a:rPr lang="en-US" sz="2000" b="1" dirty="0" smtClean="0"/>
              <a:t>Course and Program Offerings</a:t>
            </a:r>
            <a:r>
              <a:rPr lang="en-CA" sz="2000" dirty="0" smtClean="0"/>
              <a:t>: </a:t>
            </a:r>
            <a:r>
              <a:rPr lang="en-US" sz="2000" dirty="0" smtClean="0"/>
              <a:t>French Immersion Program</a:t>
            </a:r>
            <a:endParaRPr lang="en-CA" sz="2000" dirty="0" smtClean="0"/>
          </a:p>
          <a:p>
            <a:pPr>
              <a:buNone/>
            </a:pPr>
            <a:r>
              <a:rPr lang="en-US" sz="2000" b="1" dirty="0" smtClean="0"/>
              <a:t>Grade Configuration</a:t>
            </a:r>
            <a:r>
              <a:rPr lang="en-CA" sz="2000" dirty="0" smtClean="0"/>
              <a:t> : </a:t>
            </a:r>
            <a:r>
              <a:rPr lang="en-US" sz="2000" dirty="0" smtClean="0"/>
              <a:t>Full Day Kindergarten to Grade 6</a:t>
            </a:r>
            <a:endParaRPr lang="en-CA"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dirty="0" smtClean="0"/>
              <a:t>SIP – Sacred Heart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25</a:t>
            </a:fld>
            <a:endParaRPr lang="en-CA" dirty="0"/>
          </a:p>
        </p:txBody>
      </p:sp>
      <p:sp>
        <p:nvSpPr>
          <p:cNvPr id="6" name="Content Placeholder 5"/>
          <p:cNvSpPr>
            <a:spLocks noGrp="1"/>
          </p:cNvSpPr>
          <p:nvPr>
            <p:ph idx="1"/>
          </p:nvPr>
        </p:nvSpPr>
        <p:spPr>
          <a:xfrm>
            <a:off x="457200" y="1196752"/>
            <a:ext cx="8229600" cy="5328592"/>
          </a:xfrm>
        </p:spPr>
        <p:txBody>
          <a:bodyPr>
            <a:noAutofit/>
          </a:bodyPr>
          <a:lstStyle/>
          <a:p>
            <a:pPr>
              <a:buNone/>
            </a:pPr>
            <a:r>
              <a:rPr lang="en-US" sz="2400" b="1" dirty="0" smtClean="0"/>
              <a:t>Current Grade Organization</a:t>
            </a:r>
            <a:endParaRPr lang="en-CA" sz="2400" dirty="0" smtClean="0"/>
          </a:p>
          <a:p>
            <a:r>
              <a:rPr lang="en-US" sz="2400" dirty="0" smtClean="0"/>
              <a:t>2 x FDK			1 x Grade 3-4		</a:t>
            </a:r>
            <a:endParaRPr lang="en-CA" sz="2400" dirty="0" smtClean="0"/>
          </a:p>
          <a:p>
            <a:r>
              <a:rPr lang="en-US" sz="2400" dirty="0" smtClean="0"/>
              <a:t>2 x Grade 1		1 x Grade 4-5</a:t>
            </a:r>
            <a:endParaRPr lang="en-CA" sz="2400" dirty="0" smtClean="0"/>
          </a:p>
          <a:p>
            <a:r>
              <a:rPr lang="en-US" sz="2400" dirty="0" smtClean="0"/>
              <a:t>1 x Grade 2		1 x  Grade 6</a:t>
            </a:r>
            <a:endParaRPr lang="en-CA" sz="2400" dirty="0" smtClean="0"/>
          </a:p>
          <a:p>
            <a:r>
              <a:rPr lang="en-US" sz="2400" dirty="0" smtClean="0"/>
              <a:t>1 x Grade 3</a:t>
            </a:r>
            <a:endParaRPr lang="en-CA" sz="2400" dirty="0" smtClean="0"/>
          </a:p>
          <a:p>
            <a:pPr>
              <a:buNone/>
            </a:pPr>
            <a:r>
              <a:rPr lang="en-US" sz="2400" b="1" dirty="0" smtClean="0"/>
              <a:t>Specialized Services</a:t>
            </a:r>
            <a:endParaRPr lang="en-CA" sz="2400" dirty="0" smtClean="0"/>
          </a:p>
          <a:p>
            <a:r>
              <a:rPr lang="en-US" sz="2400" dirty="0" smtClean="0"/>
              <a:t>nil</a:t>
            </a:r>
            <a:endParaRPr lang="en-CA" sz="2400" dirty="0" smtClean="0"/>
          </a:p>
          <a:p>
            <a:pPr>
              <a:buNone/>
            </a:pPr>
            <a:r>
              <a:rPr lang="en-US" sz="2400" b="1" dirty="0" smtClean="0"/>
              <a:t>Average Enrolment</a:t>
            </a:r>
            <a:endParaRPr lang="en-CA" sz="2400" dirty="0" smtClean="0"/>
          </a:p>
          <a:p>
            <a:r>
              <a:rPr lang="en-US" sz="2400" dirty="0" smtClean="0"/>
              <a:t>178.3</a:t>
            </a:r>
            <a:endParaRPr lang="en-CA" sz="2400" dirty="0" smtClean="0"/>
          </a:p>
          <a:p>
            <a:pPr>
              <a:buNone/>
            </a:pPr>
            <a:r>
              <a:rPr lang="en-US" sz="2400" b="1" dirty="0" smtClean="0"/>
              <a:t>Number of out of area students</a:t>
            </a:r>
            <a:endParaRPr lang="en-CA" sz="2400" dirty="0" smtClean="0"/>
          </a:p>
          <a:p>
            <a:r>
              <a:rPr lang="en-US" sz="2400" dirty="0" smtClean="0"/>
              <a:t>nil</a:t>
            </a:r>
            <a:endParaRPr lang="en-CA"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dirty="0" smtClean="0"/>
              <a:t>SIP – Sacred Heart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26</a:t>
            </a:fld>
            <a:endParaRPr lang="en-CA" dirty="0"/>
          </a:p>
        </p:txBody>
      </p:sp>
      <p:sp>
        <p:nvSpPr>
          <p:cNvPr id="6" name="Content Placeholder 5"/>
          <p:cNvSpPr>
            <a:spLocks noGrp="1"/>
          </p:cNvSpPr>
          <p:nvPr>
            <p:ph idx="1"/>
          </p:nvPr>
        </p:nvSpPr>
        <p:spPr>
          <a:xfrm>
            <a:off x="457200" y="1196752"/>
            <a:ext cx="8229600" cy="5328592"/>
          </a:xfrm>
        </p:spPr>
        <p:txBody>
          <a:bodyPr>
            <a:noAutofit/>
          </a:bodyPr>
          <a:lstStyle/>
          <a:p>
            <a:pPr>
              <a:buNone/>
            </a:pPr>
            <a:r>
              <a:rPr lang="en-US" sz="2800" b="1" dirty="0" smtClean="0"/>
              <a:t>Utilization factor/classroom usage</a:t>
            </a:r>
            <a:endParaRPr lang="en-CA" sz="2800" dirty="0" smtClean="0"/>
          </a:p>
          <a:p>
            <a:r>
              <a:rPr lang="en-US" sz="2800" dirty="0" smtClean="0"/>
              <a:t>16 classrooms (10 used as classrooms, 2 for RT/Itinerant); 4 used for alternate non-teaching purposes).  3 Small office spaces available in the school; former library space with additional office space; gymnasium.  </a:t>
            </a:r>
            <a:endParaRPr lang="en-CA" sz="2800" dirty="0" smtClean="0"/>
          </a:p>
          <a:p>
            <a:pPr>
              <a:buNone/>
            </a:pPr>
            <a:r>
              <a:rPr lang="en-US" sz="2800" b="1" dirty="0" smtClean="0"/>
              <a:t>Current Extracurricular Activities</a:t>
            </a:r>
            <a:endParaRPr lang="en-CA" sz="2800" dirty="0" smtClean="0"/>
          </a:p>
          <a:p>
            <a:r>
              <a:rPr lang="en-US" sz="2800" dirty="0" smtClean="0"/>
              <a:t>Various opportunities embedded into the regular school day – drama, arts, athletics.  </a:t>
            </a:r>
            <a:endParaRPr lang="en-CA"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SIP – St. Paul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27</a:t>
            </a:fld>
            <a:endParaRPr lang="en-CA" dirty="0"/>
          </a:p>
        </p:txBody>
      </p:sp>
      <p:sp>
        <p:nvSpPr>
          <p:cNvPr id="6" name="Content Placeholder 5"/>
          <p:cNvSpPr>
            <a:spLocks noGrp="1"/>
          </p:cNvSpPr>
          <p:nvPr>
            <p:ph idx="1"/>
          </p:nvPr>
        </p:nvSpPr>
        <p:spPr>
          <a:xfrm>
            <a:off x="457200" y="1124744"/>
            <a:ext cx="8229600" cy="5544616"/>
          </a:xfrm>
        </p:spPr>
        <p:txBody>
          <a:bodyPr>
            <a:noAutofit/>
          </a:bodyPr>
          <a:lstStyle/>
          <a:p>
            <a:pPr>
              <a:buNone/>
            </a:pPr>
            <a:r>
              <a:rPr lang="en-US" sz="2000" b="1" dirty="0" smtClean="0"/>
              <a:t>Staffing Figures</a:t>
            </a:r>
            <a:endParaRPr lang="en-CA" sz="2000" dirty="0" smtClean="0"/>
          </a:p>
          <a:p>
            <a:r>
              <a:rPr lang="en-US" sz="2000" dirty="0" smtClean="0"/>
              <a:t>Classroom Teachers	10.0</a:t>
            </a:r>
            <a:endParaRPr lang="en-CA" sz="2000" dirty="0" smtClean="0"/>
          </a:p>
          <a:p>
            <a:r>
              <a:rPr lang="en-US" sz="2000" dirty="0" smtClean="0"/>
              <a:t>Resource Teachers		2.0</a:t>
            </a:r>
            <a:endParaRPr lang="en-CA" sz="2000" dirty="0" smtClean="0"/>
          </a:p>
          <a:p>
            <a:r>
              <a:rPr lang="en-US" sz="2000" dirty="0" smtClean="0"/>
              <a:t>Itinerant Teachers 		2.0</a:t>
            </a:r>
            <a:endParaRPr lang="en-CA" sz="2000" dirty="0" smtClean="0"/>
          </a:p>
          <a:p>
            <a:r>
              <a:rPr lang="en-US" sz="2000" dirty="0" smtClean="0"/>
              <a:t>Educational Assistants	3.87</a:t>
            </a:r>
            <a:endParaRPr lang="en-CA" sz="2000" dirty="0" smtClean="0"/>
          </a:p>
          <a:p>
            <a:r>
              <a:rPr lang="en-US" sz="2000" dirty="0" smtClean="0"/>
              <a:t>Administration		1.0  Principal</a:t>
            </a:r>
            <a:r>
              <a:rPr lang="en-CA" sz="2000" dirty="0" smtClean="0"/>
              <a:t>, </a:t>
            </a:r>
          </a:p>
          <a:p>
            <a:pPr>
              <a:buNone/>
            </a:pPr>
            <a:r>
              <a:rPr lang="en-US" sz="2000" dirty="0" smtClean="0"/>
              <a:t>                                            1.0  Vice-Principal</a:t>
            </a:r>
            <a:endParaRPr lang="en-CA" sz="2000" dirty="0" smtClean="0"/>
          </a:p>
          <a:p>
            <a:r>
              <a:rPr lang="en-US" sz="2000" dirty="0" smtClean="0"/>
              <a:t>Secretary			1.0</a:t>
            </a:r>
            <a:endParaRPr lang="en-CA" sz="2000" dirty="0" smtClean="0"/>
          </a:p>
          <a:p>
            <a:r>
              <a:rPr lang="en-US" sz="2000" dirty="0" smtClean="0"/>
              <a:t>Custodial Staff		2.0</a:t>
            </a:r>
            <a:endParaRPr lang="en-CA" sz="2000" dirty="0" smtClean="0"/>
          </a:p>
          <a:p>
            <a:r>
              <a:rPr lang="en-US" sz="2000" dirty="0" smtClean="0"/>
              <a:t>Child &amp; Youth Worker	0.5</a:t>
            </a:r>
            <a:endParaRPr lang="en-CA" sz="2000" dirty="0" smtClean="0"/>
          </a:p>
          <a:p>
            <a:r>
              <a:rPr lang="en-US" sz="2000" dirty="0" smtClean="0"/>
              <a:t>Lunch Supervisors		0.84</a:t>
            </a:r>
            <a:endParaRPr lang="en-CA" sz="2000" dirty="0" smtClean="0"/>
          </a:p>
          <a:p>
            <a:r>
              <a:rPr lang="en-US" sz="2000" dirty="0" smtClean="0"/>
              <a:t>ECE				0.93</a:t>
            </a:r>
            <a:endParaRPr lang="en-CA" sz="2000" dirty="0" smtClean="0"/>
          </a:p>
          <a:p>
            <a:pPr>
              <a:buNone/>
            </a:pPr>
            <a:r>
              <a:rPr lang="en-US" sz="2000" b="1" dirty="0" smtClean="0"/>
              <a:t>Course and Program Offerings</a:t>
            </a:r>
            <a:r>
              <a:rPr lang="en-CA" sz="2000" dirty="0" smtClean="0"/>
              <a:t>: </a:t>
            </a:r>
            <a:r>
              <a:rPr lang="en-US" sz="2000" dirty="0" smtClean="0"/>
              <a:t>English Program</a:t>
            </a:r>
            <a:endParaRPr lang="en-CA" sz="2000" dirty="0" smtClean="0"/>
          </a:p>
          <a:p>
            <a:pPr>
              <a:buNone/>
            </a:pPr>
            <a:r>
              <a:rPr lang="en-US" sz="2000" b="1" dirty="0" smtClean="0"/>
              <a:t>Grade Configuration</a:t>
            </a:r>
            <a:r>
              <a:rPr lang="en-CA" sz="2000" dirty="0" smtClean="0"/>
              <a:t>: </a:t>
            </a:r>
            <a:r>
              <a:rPr lang="en-US" sz="2000" dirty="0" smtClean="0"/>
              <a:t>FDK to Grade 6</a:t>
            </a:r>
            <a:endParaRPr lang="en-CA" sz="2000" dirty="0" smtClean="0"/>
          </a:p>
          <a:p>
            <a:endParaRPr lang="en-CA"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SIP – St. Paul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28</a:t>
            </a:fld>
            <a:endParaRPr lang="en-CA" dirty="0"/>
          </a:p>
        </p:txBody>
      </p:sp>
      <p:sp>
        <p:nvSpPr>
          <p:cNvPr id="6" name="Content Placeholder 5"/>
          <p:cNvSpPr>
            <a:spLocks noGrp="1"/>
          </p:cNvSpPr>
          <p:nvPr>
            <p:ph idx="1"/>
          </p:nvPr>
        </p:nvSpPr>
        <p:spPr>
          <a:xfrm>
            <a:off x="457200" y="1412776"/>
            <a:ext cx="8229600" cy="5256584"/>
          </a:xfrm>
        </p:spPr>
        <p:txBody>
          <a:bodyPr>
            <a:noAutofit/>
          </a:bodyPr>
          <a:lstStyle/>
          <a:p>
            <a:pPr>
              <a:buNone/>
            </a:pPr>
            <a:r>
              <a:rPr lang="en-US" sz="2400" b="1" dirty="0" smtClean="0"/>
              <a:t>Current Grade Organization</a:t>
            </a:r>
            <a:endParaRPr lang="en-CA" sz="2400" dirty="0" smtClean="0"/>
          </a:p>
          <a:p>
            <a:pPr>
              <a:buNone/>
            </a:pPr>
            <a:r>
              <a:rPr lang="en-US" sz="2400" dirty="0" smtClean="0"/>
              <a:t>	2 x FDK		1 x Grade 3</a:t>
            </a:r>
            <a:endParaRPr lang="en-CA" sz="2400" dirty="0" smtClean="0"/>
          </a:p>
          <a:p>
            <a:pPr>
              <a:buNone/>
            </a:pPr>
            <a:r>
              <a:rPr lang="en-US" sz="2400" dirty="0" smtClean="0"/>
              <a:t>	1 x Grade 1	1 x Grade 4</a:t>
            </a:r>
            <a:endParaRPr lang="en-CA" sz="2400" dirty="0" smtClean="0"/>
          </a:p>
          <a:p>
            <a:pPr>
              <a:buNone/>
            </a:pPr>
            <a:r>
              <a:rPr lang="en-US" sz="2400" dirty="0" smtClean="0"/>
              <a:t>	1 x Grade 1-2	1 x Grade 4-5</a:t>
            </a:r>
            <a:endParaRPr lang="en-CA" sz="2400" dirty="0" smtClean="0"/>
          </a:p>
          <a:p>
            <a:pPr>
              <a:buNone/>
            </a:pPr>
            <a:r>
              <a:rPr lang="en-US" sz="2400" dirty="0" smtClean="0"/>
              <a:t>	1 x Grade 2-3	1 x Grade 5</a:t>
            </a:r>
            <a:endParaRPr lang="en-CA" sz="2400" dirty="0" smtClean="0"/>
          </a:p>
          <a:p>
            <a:pPr>
              <a:buNone/>
            </a:pPr>
            <a:r>
              <a:rPr lang="en-US" sz="2400" dirty="0" smtClean="0"/>
              <a:t>	1 x Grade 6</a:t>
            </a:r>
            <a:endParaRPr lang="en-CA" sz="2400" dirty="0" smtClean="0"/>
          </a:p>
          <a:p>
            <a:pPr>
              <a:buNone/>
            </a:pPr>
            <a:r>
              <a:rPr lang="en-US" sz="2400" b="1" dirty="0" smtClean="0"/>
              <a:t>Specialized Services</a:t>
            </a:r>
            <a:endParaRPr lang="en-CA" sz="2400" dirty="0" smtClean="0"/>
          </a:p>
          <a:p>
            <a:r>
              <a:rPr lang="en-US" sz="2400" dirty="0" smtClean="0"/>
              <a:t>Breakfast Program</a:t>
            </a:r>
            <a:endParaRPr lang="en-CA" sz="2400" dirty="0" smtClean="0"/>
          </a:p>
          <a:p>
            <a:r>
              <a:rPr lang="en-US" sz="2400" dirty="0" smtClean="0"/>
              <a:t>Before &amp; After School Program</a:t>
            </a:r>
            <a:endParaRPr lang="en-CA" sz="2400" dirty="0" smtClean="0"/>
          </a:p>
          <a:p>
            <a:pPr>
              <a:buNone/>
            </a:pPr>
            <a:r>
              <a:rPr lang="en-US" sz="2400" b="1" dirty="0" smtClean="0"/>
              <a:t>Average Enrolment</a:t>
            </a:r>
            <a:endParaRPr lang="en-CA" sz="2400" dirty="0" smtClean="0"/>
          </a:p>
          <a:p>
            <a:r>
              <a:rPr lang="en-US" sz="2400" dirty="0" smtClean="0"/>
              <a:t>183.9</a:t>
            </a:r>
            <a:endParaRPr lang="en-CA" sz="2400" dirty="0" smtClean="0"/>
          </a:p>
          <a:p>
            <a:endParaRPr lang="en-CA"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SIP – St. Paul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29</a:t>
            </a:fld>
            <a:endParaRPr lang="en-CA" dirty="0"/>
          </a:p>
        </p:txBody>
      </p:sp>
      <p:sp>
        <p:nvSpPr>
          <p:cNvPr id="6" name="Content Placeholder 5"/>
          <p:cNvSpPr>
            <a:spLocks noGrp="1"/>
          </p:cNvSpPr>
          <p:nvPr>
            <p:ph idx="1"/>
          </p:nvPr>
        </p:nvSpPr>
        <p:spPr>
          <a:xfrm>
            <a:off x="457200" y="1412776"/>
            <a:ext cx="8229600" cy="5256584"/>
          </a:xfrm>
        </p:spPr>
        <p:txBody>
          <a:bodyPr>
            <a:noAutofit/>
          </a:bodyPr>
          <a:lstStyle/>
          <a:p>
            <a:pPr>
              <a:buNone/>
            </a:pPr>
            <a:r>
              <a:rPr lang="en-US" sz="2800" b="1" dirty="0" smtClean="0"/>
              <a:t>Utilization factor/classroom usage</a:t>
            </a:r>
            <a:endParaRPr lang="en-CA" sz="2400" dirty="0" smtClean="0"/>
          </a:p>
          <a:p>
            <a:pPr lvl="0"/>
            <a:r>
              <a:rPr lang="en-US" sz="2800" dirty="0" smtClean="0"/>
              <a:t>16 rooms on 2 floors </a:t>
            </a:r>
            <a:endParaRPr lang="en-CA" sz="2400" dirty="0" smtClean="0"/>
          </a:p>
          <a:p>
            <a:pPr lvl="1"/>
            <a:r>
              <a:rPr lang="en-US" sz="2400" dirty="0" smtClean="0"/>
              <a:t>11 being used as classroom space</a:t>
            </a:r>
            <a:endParaRPr lang="en-CA" sz="2000" dirty="0" smtClean="0"/>
          </a:p>
          <a:p>
            <a:pPr lvl="1"/>
            <a:r>
              <a:rPr lang="en-US" sz="2400" dirty="0" smtClean="0"/>
              <a:t>2 being used by Chickadee Early Learning Center</a:t>
            </a:r>
            <a:endParaRPr lang="en-CA" sz="2000" dirty="0" smtClean="0"/>
          </a:p>
          <a:p>
            <a:pPr lvl="1"/>
            <a:r>
              <a:rPr lang="en-US" sz="2400" dirty="0" smtClean="0"/>
              <a:t>1 being used for Child &amp; Youth Worker</a:t>
            </a:r>
            <a:endParaRPr lang="en-CA" sz="2000" dirty="0" smtClean="0"/>
          </a:p>
          <a:p>
            <a:pPr lvl="1"/>
            <a:r>
              <a:rPr lang="en-US" sz="2400" dirty="0" smtClean="0"/>
              <a:t>1 being used as a computer lab</a:t>
            </a:r>
            <a:endParaRPr lang="en-CA" sz="2000" dirty="0" smtClean="0"/>
          </a:p>
          <a:p>
            <a:pPr lvl="1"/>
            <a:r>
              <a:rPr lang="en-US" sz="2400" dirty="0" smtClean="0"/>
              <a:t>1 being used as a staffroom</a:t>
            </a:r>
            <a:endParaRPr lang="en-CA" sz="2000" dirty="0" smtClean="0"/>
          </a:p>
          <a:p>
            <a:pPr lvl="0"/>
            <a:r>
              <a:rPr lang="en-US" sz="2800" dirty="0" smtClean="0"/>
              <a:t>Additional attached Portapak space </a:t>
            </a:r>
            <a:endParaRPr lang="en-CA" sz="2400" dirty="0" smtClean="0"/>
          </a:p>
          <a:p>
            <a:pPr lvl="1"/>
            <a:r>
              <a:rPr lang="en-US" sz="2400" dirty="0" smtClean="0"/>
              <a:t>3 additional classroom spaces being used by resource &amp; itinerant teachers</a:t>
            </a:r>
            <a:endParaRPr lang="en-CA" sz="2000" dirty="0" smtClean="0"/>
          </a:p>
          <a:p>
            <a:pPr lvl="1"/>
            <a:r>
              <a:rPr lang="en-US" sz="2400" dirty="0" smtClean="0"/>
              <a:t>2 office spaces </a:t>
            </a:r>
            <a:endParaRPr lang="en-CA" sz="2000" dirty="0" smtClean="0"/>
          </a:p>
          <a:p>
            <a:pPr lvl="1"/>
            <a:r>
              <a:rPr lang="en-US" sz="2400" dirty="0" smtClean="0"/>
              <a:t>1 bookroom </a:t>
            </a:r>
            <a:endParaRPr lang="en-CA"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2776"/>
            <a:ext cx="8229600" cy="5445224"/>
          </a:xfrm>
        </p:spPr>
        <p:txBody>
          <a:bodyPr>
            <a:normAutofit fontScale="85000" lnSpcReduction="20000"/>
          </a:bodyPr>
          <a:lstStyle/>
          <a:p>
            <a:pPr>
              <a:buNone/>
            </a:pPr>
            <a:r>
              <a:rPr lang="en-CA" sz="2400" dirty="0" smtClean="0"/>
              <a:t>Like the bread taken by Jesus, we are chosen by God, selected for a unique role to play in God’s story. And as we recognize that we have been chosen, so we recognize the chosenness of all people. </a:t>
            </a:r>
          </a:p>
          <a:p>
            <a:pPr>
              <a:buNone/>
            </a:pPr>
            <a:r>
              <a:rPr lang="en-CA" sz="2400" dirty="0" smtClean="0"/>
              <a:t> </a:t>
            </a:r>
          </a:p>
          <a:p>
            <a:pPr>
              <a:buNone/>
            </a:pPr>
            <a:r>
              <a:rPr lang="en-CA" sz="2400" dirty="0" smtClean="0"/>
              <a:t>Like bread blessed by Jesus, we too are blessed by God. We are called to claim our blessing and to bless others as we live each day. </a:t>
            </a:r>
          </a:p>
          <a:p>
            <a:pPr>
              <a:buNone/>
            </a:pPr>
            <a:r>
              <a:rPr lang="en-CA" sz="2400" dirty="0" smtClean="0"/>
              <a:t> </a:t>
            </a:r>
          </a:p>
          <a:p>
            <a:pPr>
              <a:buNone/>
            </a:pPr>
            <a:r>
              <a:rPr lang="en-CA" sz="2400" dirty="0" smtClean="0"/>
              <a:t>Like the bread broken by Jesus. We are also broken in so many ways … In our bodies and in our hearts, in our homes and in our world. Jesus asks us to take up our cross, to claim our unique brokenness, and to join it with our blessing as we move into service with those who hurt. </a:t>
            </a:r>
          </a:p>
          <a:p>
            <a:pPr>
              <a:buNone/>
            </a:pPr>
            <a:r>
              <a:rPr lang="en-CA" sz="2400" dirty="0" smtClean="0"/>
              <a:t> </a:t>
            </a:r>
          </a:p>
          <a:p>
            <a:pPr>
              <a:buNone/>
            </a:pPr>
            <a:r>
              <a:rPr lang="en-CA" sz="2400" dirty="0" smtClean="0"/>
              <a:t>Like the bread given by Jesus, we also are given. Each of our lives is a gift to those close to us: family, friends, those we serve, as well as to people we will never know. God has given us – each one of us – as a sacred gift to the world. </a:t>
            </a:r>
          </a:p>
          <a:p>
            <a:pPr>
              <a:buNone/>
            </a:pP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3</a:t>
            </a:fld>
            <a:endParaRPr lang="en-CA" dirty="0"/>
          </a:p>
        </p:txBody>
      </p:sp>
      <p:sp>
        <p:nvSpPr>
          <p:cNvPr id="4" name="Title 3"/>
          <p:cNvSpPr>
            <a:spLocks noGrp="1"/>
          </p:cNvSpPr>
          <p:nvPr>
            <p:ph type="title"/>
          </p:nvPr>
        </p:nvSpPr>
        <p:spPr>
          <a:xfrm>
            <a:off x="457200" y="274638"/>
            <a:ext cx="8363272" cy="1143000"/>
          </a:xfrm>
        </p:spPr>
        <p:txBody>
          <a:bodyPr>
            <a:normAutofit fontScale="90000"/>
          </a:bodyPr>
          <a:lstStyle/>
          <a:p>
            <a:r>
              <a:rPr lang="en-CA" dirty="0" smtClean="0"/>
              <a:t>Reading</a:t>
            </a:r>
            <a:r>
              <a:rPr lang="en-CA" sz="4400" dirty="0" smtClean="0"/>
              <a:t>: Taken, Blessed, </a:t>
            </a:r>
            <a:br>
              <a:rPr lang="en-CA" sz="4400" dirty="0" smtClean="0"/>
            </a:br>
            <a:r>
              <a:rPr lang="en-CA" sz="4400" dirty="0" smtClean="0"/>
              <a:t>              Broken, Given </a:t>
            </a:r>
            <a:endParaRPr lang="en-C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SIP – St. Paul School</a:t>
            </a:r>
            <a:endParaRPr lang="en-CA" dirty="0"/>
          </a:p>
        </p:txBody>
      </p:sp>
      <p:sp>
        <p:nvSpPr>
          <p:cNvPr id="5" name="Slide Number Placeholder 4"/>
          <p:cNvSpPr>
            <a:spLocks noGrp="1"/>
          </p:cNvSpPr>
          <p:nvPr>
            <p:ph type="sldNum" sz="quarter" idx="12"/>
          </p:nvPr>
        </p:nvSpPr>
        <p:spPr/>
        <p:txBody>
          <a:bodyPr/>
          <a:lstStyle/>
          <a:p>
            <a:fld id="{029B66B4-29C6-49F9-8A94-10E828D68EA4}" type="slidenum">
              <a:rPr lang="en-CA" smtClean="0"/>
              <a:pPr/>
              <a:t>30</a:t>
            </a:fld>
            <a:endParaRPr lang="en-CA" dirty="0"/>
          </a:p>
        </p:txBody>
      </p:sp>
      <p:sp>
        <p:nvSpPr>
          <p:cNvPr id="6" name="Content Placeholder 5"/>
          <p:cNvSpPr>
            <a:spLocks noGrp="1"/>
          </p:cNvSpPr>
          <p:nvPr>
            <p:ph idx="1"/>
          </p:nvPr>
        </p:nvSpPr>
        <p:spPr>
          <a:xfrm>
            <a:off x="457200" y="1412776"/>
            <a:ext cx="8229600" cy="5256584"/>
          </a:xfrm>
        </p:spPr>
        <p:txBody>
          <a:bodyPr>
            <a:noAutofit/>
          </a:bodyPr>
          <a:lstStyle/>
          <a:p>
            <a:pPr>
              <a:buNone/>
            </a:pPr>
            <a:r>
              <a:rPr lang="en-US" sz="2800" b="1" dirty="0" smtClean="0"/>
              <a:t>Current Extracurricular Activities</a:t>
            </a:r>
            <a:endParaRPr lang="en-CA" sz="2800" dirty="0" smtClean="0"/>
          </a:p>
          <a:p>
            <a:pPr>
              <a:buNone/>
            </a:pPr>
            <a:r>
              <a:rPr lang="en-US" sz="2800" u="sng" dirty="0" smtClean="0"/>
              <a:t>During the School Day</a:t>
            </a:r>
            <a:endParaRPr lang="en-CA" sz="2800" dirty="0" smtClean="0"/>
          </a:p>
          <a:p>
            <a:pPr lvl="0"/>
            <a:r>
              <a:rPr lang="en-US" sz="2800" dirty="0" smtClean="0"/>
              <a:t>Intramural Sports like basketball, volleyball, soccer, floor hockey, cross country running, dodge ball take place over lunch hour</a:t>
            </a:r>
            <a:endParaRPr lang="en-CA" sz="2800" dirty="0" smtClean="0"/>
          </a:p>
          <a:p>
            <a:pPr lvl="0"/>
            <a:r>
              <a:rPr lang="en-US" sz="2800" dirty="0" smtClean="0"/>
              <a:t>Special craft clubs during specific holiday seasons</a:t>
            </a:r>
            <a:endParaRPr lang="en-CA" sz="2800" dirty="0" smtClean="0"/>
          </a:p>
          <a:p>
            <a:pPr lvl="0"/>
            <a:r>
              <a:rPr lang="en-US" sz="2800" dirty="0" smtClean="0"/>
              <a:t>Cultural opportunities like beading, crafts, outdoor education experiences</a:t>
            </a:r>
            <a:endParaRPr lang="en-CA" sz="2800" dirty="0" smtClean="0"/>
          </a:p>
          <a:p>
            <a:pPr>
              <a:buNone/>
            </a:pPr>
            <a:r>
              <a:rPr lang="en-US" sz="2800" dirty="0" smtClean="0"/>
              <a:t> </a:t>
            </a:r>
            <a:r>
              <a:rPr lang="en-US" sz="2800" u="sng" dirty="0" smtClean="0"/>
              <a:t>After School</a:t>
            </a:r>
            <a:endParaRPr lang="en-CA" sz="2800" dirty="0" smtClean="0"/>
          </a:p>
          <a:p>
            <a:pPr lvl="0"/>
            <a:r>
              <a:rPr lang="en-US" sz="2800" dirty="0" smtClean="0"/>
              <a:t>Aboriginal Drumming weekly</a:t>
            </a:r>
            <a:endParaRPr lang="en-CA"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4460532"/>
        </p:xfrm>
        <a:graphic>
          <a:graphicData uri="http://schemas.openxmlformats.org/drawingml/2006/table">
            <a:tbl>
              <a:tblPr firstRow="1" bandRow="1">
                <a:tableStyleId>{5C22544A-7EE6-4342-B048-85BDC9FD1C3A}</a:tableStyleId>
              </a:tblPr>
              <a:tblGrid>
                <a:gridCol w="2057400"/>
                <a:gridCol w="2129408"/>
                <a:gridCol w="1985392"/>
                <a:gridCol w="2057400"/>
              </a:tblGrid>
              <a:tr h="906949">
                <a:tc>
                  <a:txBody>
                    <a:bodyPr/>
                    <a:lstStyle/>
                    <a:p>
                      <a:pPr>
                        <a:lnSpc>
                          <a:spcPct val="115000"/>
                        </a:lnSpc>
                        <a:spcAft>
                          <a:spcPts val="0"/>
                        </a:spcAft>
                      </a:pPr>
                      <a:r>
                        <a:rPr lang="en-CA" sz="2000" b="1" dirty="0">
                          <a:solidFill>
                            <a:srgbClr val="000000"/>
                          </a:solidFill>
                          <a:latin typeface="+mn-lt"/>
                          <a:ea typeface="Calibri"/>
                          <a:cs typeface="Times New Roman"/>
                        </a:rPr>
                        <a:t>School</a:t>
                      </a:r>
                      <a:endParaRPr lang="en-CA" sz="2000" dirty="0">
                        <a:latin typeface="+mn-lt"/>
                        <a:ea typeface="Calibri"/>
                        <a:cs typeface="Times New Roman"/>
                      </a:endParaRPr>
                    </a:p>
                  </a:txBody>
                  <a:tcPr marL="68580" marR="68580" marT="0" marB="0"/>
                </a:tc>
                <a:tc>
                  <a:txBody>
                    <a:bodyPr/>
                    <a:lstStyle/>
                    <a:p>
                      <a:pPr>
                        <a:lnSpc>
                          <a:spcPct val="115000"/>
                        </a:lnSpc>
                        <a:spcAft>
                          <a:spcPts val="0"/>
                        </a:spcAft>
                      </a:pPr>
                      <a:r>
                        <a:rPr lang="en-CA" sz="2000" b="1" dirty="0">
                          <a:solidFill>
                            <a:srgbClr val="000000"/>
                          </a:solidFill>
                          <a:latin typeface="+mn-lt"/>
                          <a:ea typeface="Calibri"/>
                          <a:cs typeface="Times New Roman"/>
                        </a:rPr>
                        <a:t>Size of the school site (acres/hectares)</a:t>
                      </a:r>
                      <a:endParaRPr lang="en-CA" sz="2000" dirty="0">
                        <a:latin typeface="+mn-lt"/>
                        <a:ea typeface="Calibri"/>
                        <a:cs typeface="Times New Roman"/>
                      </a:endParaRPr>
                    </a:p>
                  </a:txBody>
                  <a:tcPr marL="68580" marR="68580" marT="0" marB="0"/>
                </a:tc>
                <a:tc>
                  <a:txBody>
                    <a:bodyPr/>
                    <a:lstStyle/>
                    <a:p>
                      <a:pPr>
                        <a:lnSpc>
                          <a:spcPct val="115000"/>
                        </a:lnSpc>
                        <a:spcAft>
                          <a:spcPts val="0"/>
                        </a:spcAft>
                      </a:pPr>
                      <a:r>
                        <a:rPr lang="en-CA" sz="2000" b="1" dirty="0">
                          <a:solidFill>
                            <a:srgbClr val="000000"/>
                          </a:solidFill>
                          <a:latin typeface="+mn-lt"/>
                          <a:ea typeface="Calibri"/>
                          <a:cs typeface="Times New Roman"/>
                        </a:rPr>
                        <a:t>Building area (square metres)</a:t>
                      </a:r>
                      <a:endParaRPr lang="en-CA" sz="2000" dirty="0">
                        <a:latin typeface="+mn-lt"/>
                        <a:ea typeface="Calibri"/>
                        <a:cs typeface="Times New Roman"/>
                      </a:endParaRPr>
                    </a:p>
                  </a:txBody>
                  <a:tcPr marL="68580" marR="68580" marT="0" marB="0"/>
                </a:tc>
                <a:tc>
                  <a:txBody>
                    <a:bodyPr/>
                    <a:lstStyle/>
                    <a:p>
                      <a:pPr>
                        <a:lnSpc>
                          <a:spcPct val="115000"/>
                        </a:lnSpc>
                        <a:spcAft>
                          <a:spcPts val="0"/>
                        </a:spcAft>
                      </a:pPr>
                      <a:r>
                        <a:rPr lang="en-CA" sz="2000" b="1" dirty="0">
                          <a:solidFill>
                            <a:srgbClr val="000000"/>
                          </a:solidFill>
                          <a:latin typeface="+mn-lt"/>
                          <a:ea typeface="Calibri"/>
                          <a:cs typeface="Times New Roman"/>
                        </a:rPr>
                        <a:t>Current Facility Condition Index (FCI)</a:t>
                      </a:r>
                      <a:endParaRPr lang="en-CA" sz="2000" dirty="0">
                        <a:latin typeface="+mn-lt"/>
                        <a:ea typeface="Calibri"/>
                        <a:cs typeface="Times New Roman"/>
                      </a:endParaRPr>
                    </a:p>
                  </a:txBody>
                  <a:tcPr marL="68580" marR="68580" marT="0" marB="0"/>
                </a:tc>
              </a:tr>
              <a:tr h="392246">
                <a:tc>
                  <a:txBody>
                    <a:bodyPr/>
                    <a:lstStyle/>
                    <a:p>
                      <a:pPr>
                        <a:lnSpc>
                          <a:spcPct val="115000"/>
                        </a:lnSpc>
                        <a:spcAft>
                          <a:spcPts val="0"/>
                        </a:spcAft>
                      </a:pPr>
                      <a:r>
                        <a:rPr lang="en-CA" sz="2000" b="1" dirty="0">
                          <a:solidFill>
                            <a:srgbClr val="000000"/>
                          </a:solidFill>
                          <a:latin typeface="+mn-lt"/>
                          <a:ea typeface="Calibri"/>
                          <a:cs typeface="Times New Roman"/>
                        </a:rPr>
                        <a:t>Sacred Heart</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1.49 / 0.603</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2,940.94</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latin typeface="+mn-lt"/>
                          <a:ea typeface="Calibri"/>
                          <a:cs typeface="Times New Roman"/>
                        </a:rPr>
                        <a:t>14.18%</a:t>
                      </a:r>
                    </a:p>
                  </a:txBody>
                  <a:tcPr marL="68580" marR="68580" marT="0" marB="0"/>
                </a:tc>
              </a:tr>
              <a:tr h="720080">
                <a:tc>
                  <a:txBody>
                    <a:bodyPr/>
                    <a:lstStyle/>
                    <a:p>
                      <a:pPr>
                        <a:lnSpc>
                          <a:spcPct val="115000"/>
                        </a:lnSpc>
                        <a:spcAft>
                          <a:spcPts val="0"/>
                        </a:spcAft>
                      </a:pPr>
                      <a:r>
                        <a:rPr lang="en-CA" sz="2000" b="1" dirty="0">
                          <a:solidFill>
                            <a:srgbClr val="000000"/>
                          </a:solidFill>
                          <a:latin typeface="+mn-lt"/>
                          <a:ea typeface="Calibri"/>
                          <a:cs typeface="Times New Roman"/>
                        </a:rPr>
                        <a:t>St. Paul</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3.09 / 1.25</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2,126.74 + 479 non perm.</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latin typeface="+mn-lt"/>
                          <a:ea typeface="Calibri"/>
                          <a:cs typeface="Times New Roman"/>
                        </a:rPr>
                        <a:t>19.06%</a:t>
                      </a:r>
                    </a:p>
                  </a:txBody>
                  <a:tcPr marL="68580" marR="68580" marT="0" marB="0"/>
                </a:tc>
              </a:tr>
              <a:tr h="648072">
                <a:tc>
                  <a:txBody>
                    <a:bodyPr/>
                    <a:lstStyle/>
                    <a:p>
                      <a:pPr>
                        <a:lnSpc>
                          <a:spcPct val="115000"/>
                        </a:lnSpc>
                        <a:spcAft>
                          <a:spcPts val="0"/>
                        </a:spcAft>
                      </a:pPr>
                      <a:r>
                        <a:rPr lang="en-CA" sz="2000" b="1" dirty="0">
                          <a:solidFill>
                            <a:srgbClr val="000000"/>
                          </a:solidFill>
                          <a:latin typeface="+mn-lt"/>
                          <a:ea typeface="Calibri"/>
                          <a:cs typeface="Times New Roman"/>
                        </a:rPr>
                        <a:t>OICS</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9.89 / 4.001</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3,025.73 + 93 non perm.</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19.41%</a:t>
                      </a:r>
                      <a:endParaRPr lang="en-CA" sz="2000" dirty="0">
                        <a:latin typeface="+mn-lt"/>
                        <a:ea typeface="Calibri"/>
                        <a:cs typeface="Times New Roman"/>
                      </a:endParaRPr>
                    </a:p>
                  </a:txBody>
                  <a:tcPr marL="68580" marR="68580" marT="0" marB="0"/>
                </a:tc>
              </a:tr>
              <a:tr h="462518">
                <a:tc>
                  <a:txBody>
                    <a:bodyPr/>
                    <a:lstStyle/>
                    <a:p>
                      <a:pPr>
                        <a:lnSpc>
                          <a:spcPct val="115000"/>
                        </a:lnSpc>
                        <a:spcAft>
                          <a:spcPts val="0"/>
                        </a:spcAft>
                      </a:pPr>
                      <a:r>
                        <a:rPr lang="en-CA" sz="2000" b="1" dirty="0">
                          <a:latin typeface="+mn-lt"/>
                          <a:ea typeface="Calibri"/>
                          <a:cs typeface="Times New Roman"/>
                        </a:rPr>
                        <a:t>OHS</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7.56 / 3.059</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7,253.12</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2000" dirty="0">
                          <a:solidFill>
                            <a:srgbClr val="000000"/>
                          </a:solidFill>
                          <a:latin typeface="+mn-lt"/>
                          <a:ea typeface="Calibri"/>
                          <a:cs typeface="Times New Roman"/>
                        </a:rPr>
                        <a:t>23.93%</a:t>
                      </a:r>
                      <a:endParaRPr lang="en-CA" sz="2000" dirty="0">
                        <a:latin typeface="+mn-lt"/>
                        <a:ea typeface="Calibri"/>
                        <a:cs typeface="Times New Roman"/>
                      </a:endParaRPr>
                    </a:p>
                  </a:txBody>
                  <a:tcPr marL="68580" marR="68580" marT="0" marB="0"/>
                </a:tc>
              </a:tr>
              <a:tr h="432048">
                <a:tc>
                  <a:txBody>
                    <a:bodyPr/>
                    <a:lstStyle/>
                    <a:p>
                      <a:pPr>
                        <a:lnSpc>
                          <a:spcPct val="115000"/>
                        </a:lnSpc>
                        <a:spcAft>
                          <a:spcPts val="0"/>
                        </a:spcAft>
                      </a:pPr>
                      <a:r>
                        <a:rPr lang="en-CA" sz="2000" b="1" dirty="0" smtClean="0">
                          <a:solidFill>
                            <a:srgbClr val="000000"/>
                          </a:solidFill>
                          <a:latin typeface="+mn-lt"/>
                          <a:ea typeface="Calibri"/>
                          <a:cs typeface="Times New Roman"/>
                        </a:rPr>
                        <a:t>383 Birch St,</a:t>
                      </a:r>
                      <a:r>
                        <a:rPr lang="en-CA" sz="2000" b="1" baseline="0" dirty="0" smtClean="0">
                          <a:solidFill>
                            <a:srgbClr val="000000"/>
                          </a:solidFill>
                          <a:latin typeface="+mn-lt"/>
                          <a:ea typeface="Calibri"/>
                          <a:cs typeface="Times New Roman"/>
                        </a:rPr>
                        <a:t> N.</a:t>
                      </a:r>
                      <a:endParaRPr lang="en-CA" sz="2000" dirty="0">
                        <a:latin typeface="+mn-lt"/>
                        <a:ea typeface="Calibri"/>
                        <a:cs typeface="Times New Roman"/>
                      </a:endParaRPr>
                    </a:p>
                  </a:txBody>
                  <a:tcPr marL="68580" marR="68580" marT="0" marB="0"/>
                </a:tc>
                <a:tc>
                  <a:txBody>
                    <a:bodyPr/>
                    <a:lstStyle/>
                    <a:p>
                      <a:pPr algn="ctr" fontAlgn="t"/>
                      <a:r>
                        <a:rPr lang="en-CA" sz="2000" b="0" i="0" u="none" strike="noStrike" dirty="0">
                          <a:solidFill>
                            <a:srgbClr val="000000"/>
                          </a:solidFill>
                          <a:latin typeface="+mn-lt"/>
                        </a:rPr>
                        <a:t>4.2 / 1.7</a:t>
                      </a:r>
                    </a:p>
                  </a:txBody>
                  <a:tcPr marL="9525" marR="9525" marT="9525" marB="0"/>
                </a:tc>
                <a:tc>
                  <a:txBody>
                    <a:bodyPr/>
                    <a:lstStyle/>
                    <a:p>
                      <a:pPr algn="ctr" fontAlgn="t"/>
                      <a:r>
                        <a:rPr lang="en-CA" sz="2000" b="0" i="0" u="none" strike="noStrike" dirty="0">
                          <a:solidFill>
                            <a:srgbClr val="000000"/>
                          </a:solidFill>
                          <a:latin typeface="+mn-lt"/>
                        </a:rPr>
                        <a:t>2505.9</a:t>
                      </a:r>
                    </a:p>
                  </a:txBody>
                  <a:tcPr marL="9525" marR="9525" marT="9525" marB="0"/>
                </a:tc>
                <a:tc>
                  <a:txBody>
                    <a:bodyPr/>
                    <a:lstStyle/>
                    <a:p>
                      <a:pPr algn="ctr">
                        <a:lnSpc>
                          <a:spcPct val="115000"/>
                        </a:lnSpc>
                        <a:spcAft>
                          <a:spcPts val="0"/>
                        </a:spcAft>
                      </a:pPr>
                      <a:r>
                        <a:rPr lang="en-CA" sz="2000" dirty="0" smtClean="0">
                          <a:latin typeface="+mn-lt"/>
                          <a:ea typeface="Calibri"/>
                          <a:cs typeface="Times New Roman"/>
                        </a:rPr>
                        <a:t>NA</a:t>
                      </a:r>
                      <a:endParaRPr lang="en-CA" sz="2000" dirty="0">
                        <a:latin typeface="+mn-lt"/>
                        <a:ea typeface="Calibri"/>
                        <a:cs typeface="Times New Roman"/>
                      </a:endParaRPr>
                    </a:p>
                  </a:txBody>
                  <a:tcPr marL="68580" marR="68580" marT="0" marB="0"/>
                </a:tc>
              </a:tr>
              <a:tr h="432048">
                <a:tc>
                  <a:txBody>
                    <a:bodyPr/>
                    <a:lstStyle/>
                    <a:p>
                      <a:pPr>
                        <a:lnSpc>
                          <a:spcPct val="115000"/>
                        </a:lnSpc>
                        <a:spcAft>
                          <a:spcPts val="0"/>
                        </a:spcAft>
                      </a:pPr>
                      <a:r>
                        <a:rPr lang="en-CA" sz="2000" b="1" dirty="0" smtClean="0">
                          <a:solidFill>
                            <a:srgbClr val="000000"/>
                          </a:solidFill>
                          <a:latin typeface="+mn-lt"/>
                          <a:ea typeface="Calibri"/>
                          <a:cs typeface="Times New Roman"/>
                        </a:rPr>
                        <a:t>CEC (Board Office)</a:t>
                      </a:r>
                      <a:endParaRPr lang="en-CA" sz="2000" dirty="0">
                        <a:latin typeface="+mn-lt"/>
                        <a:ea typeface="Calibri"/>
                        <a:cs typeface="Times New Roman"/>
                      </a:endParaRPr>
                    </a:p>
                  </a:txBody>
                  <a:tcPr marL="68580" marR="68580" marT="0" marB="0"/>
                </a:tc>
                <a:tc>
                  <a:txBody>
                    <a:bodyPr/>
                    <a:lstStyle/>
                    <a:p>
                      <a:pPr algn="ctr" fontAlgn="t"/>
                      <a:r>
                        <a:rPr lang="en-CA" sz="2000" b="0" i="0" u="none" strike="noStrike" dirty="0">
                          <a:solidFill>
                            <a:srgbClr val="000000"/>
                          </a:solidFill>
                          <a:latin typeface="+mn-lt"/>
                        </a:rPr>
                        <a:t>0.66 / 0.267</a:t>
                      </a:r>
                    </a:p>
                  </a:txBody>
                  <a:tcPr marL="9525" marR="9525" marT="9525" marB="0"/>
                </a:tc>
                <a:tc>
                  <a:txBody>
                    <a:bodyPr/>
                    <a:lstStyle/>
                    <a:p>
                      <a:pPr algn="ctr" fontAlgn="t"/>
                      <a:r>
                        <a:rPr lang="en-CA" sz="2000" b="0" i="0" u="none" strike="noStrike" dirty="0">
                          <a:solidFill>
                            <a:srgbClr val="000000"/>
                          </a:solidFill>
                          <a:latin typeface="+mn-lt"/>
                        </a:rPr>
                        <a:t>1137</a:t>
                      </a:r>
                    </a:p>
                  </a:txBody>
                  <a:tcPr marL="9525" marR="9525" marT="9525" marB="0"/>
                </a:tc>
                <a:tc>
                  <a:txBody>
                    <a:bodyPr/>
                    <a:lstStyle/>
                    <a:p>
                      <a:pPr algn="ctr">
                        <a:lnSpc>
                          <a:spcPct val="115000"/>
                        </a:lnSpc>
                        <a:spcAft>
                          <a:spcPts val="0"/>
                        </a:spcAft>
                      </a:pPr>
                      <a:r>
                        <a:rPr lang="en-CA" sz="2000" dirty="0" smtClean="0">
                          <a:latin typeface="+mn-lt"/>
                          <a:ea typeface="Calibri"/>
                          <a:cs typeface="Times New Roman"/>
                        </a:rPr>
                        <a:t>NA</a:t>
                      </a:r>
                      <a:endParaRPr lang="en-CA" sz="2000" dirty="0">
                        <a:latin typeface="+mn-lt"/>
                        <a:ea typeface="Calibri"/>
                        <a:cs typeface="Times New Roman"/>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029B66B4-29C6-49F9-8A94-10E828D68EA4}" type="slidenum">
              <a:rPr lang="en-CA" smtClean="0"/>
              <a:pPr/>
              <a:t>31</a:t>
            </a:fld>
            <a:endParaRPr lang="en-CA" dirty="0"/>
          </a:p>
        </p:txBody>
      </p:sp>
      <p:sp>
        <p:nvSpPr>
          <p:cNvPr id="4" name="Title 3"/>
          <p:cNvSpPr>
            <a:spLocks noGrp="1"/>
          </p:cNvSpPr>
          <p:nvPr>
            <p:ph type="title"/>
          </p:nvPr>
        </p:nvSpPr>
        <p:spPr/>
        <p:txBody>
          <a:bodyPr>
            <a:normAutofit/>
          </a:bodyPr>
          <a:lstStyle/>
          <a:p>
            <a:r>
              <a:rPr lang="en-CA" sz="4000" dirty="0" smtClean="0">
                <a:latin typeface="+mn-lt"/>
              </a:rPr>
              <a:t>SIPs – Facility Profiles</a:t>
            </a:r>
            <a:endParaRPr lang="en-CA" sz="4000" dirty="0">
              <a:latin typeface="+mn-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24744"/>
          <a:ext cx="8507288" cy="5544616"/>
        </p:xfrm>
        <a:graphic>
          <a:graphicData uri="http://schemas.openxmlformats.org/drawingml/2006/table">
            <a:tbl>
              <a:tblPr firstRow="1" bandRow="1">
                <a:tableStyleId>{5C22544A-7EE6-4342-B048-85BDC9FD1C3A}</a:tableStyleId>
              </a:tblPr>
              <a:tblGrid>
                <a:gridCol w="2242592"/>
                <a:gridCol w="2088232"/>
                <a:gridCol w="1841376"/>
                <a:gridCol w="2335088"/>
              </a:tblGrid>
              <a:tr h="1114176">
                <a:tc>
                  <a:txBody>
                    <a:bodyPr/>
                    <a:lstStyle/>
                    <a:p>
                      <a:pPr>
                        <a:lnSpc>
                          <a:spcPct val="115000"/>
                        </a:lnSpc>
                        <a:spcAft>
                          <a:spcPts val="0"/>
                        </a:spcAft>
                      </a:pPr>
                      <a:r>
                        <a:rPr lang="en-CA" sz="2000" b="1" dirty="0">
                          <a:solidFill>
                            <a:srgbClr val="000000"/>
                          </a:solidFill>
                          <a:latin typeface="+mn-lt"/>
                          <a:ea typeface="Calibri"/>
                          <a:cs typeface="Times New Roman"/>
                        </a:rPr>
                        <a:t>School</a:t>
                      </a:r>
                      <a:endParaRPr lang="en-CA" sz="2000" dirty="0">
                        <a:latin typeface="+mn-lt"/>
                        <a:ea typeface="Calibri"/>
                        <a:cs typeface="Times New Roman"/>
                      </a:endParaRPr>
                    </a:p>
                  </a:txBody>
                  <a:tcPr marL="68580" marR="68580" marT="0" marB="0"/>
                </a:tc>
                <a:tc>
                  <a:txBody>
                    <a:bodyPr/>
                    <a:lstStyle/>
                    <a:p>
                      <a:pPr>
                        <a:lnSpc>
                          <a:spcPct val="115000"/>
                        </a:lnSpc>
                        <a:spcAft>
                          <a:spcPts val="0"/>
                        </a:spcAft>
                      </a:pPr>
                      <a:r>
                        <a:rPr lang="en-CA" sz="1600" b="1" dirty="0" smtClean="0">
                          <a:solidFill>
                            <a:srgbClr val="000000"/>
                          </a:solidFill>
                          <a:latin typeface="+mn-lt"/>
                          <a:ea typeface="Calibri"/>
                          <a:cs typeface="Times New Roman"/>
                        </a:rPr>
                        <a:t>Utility </a:t>
                      </a:r>
                      <a:r>
                        <a:rPr lang="en-CA" sz="1600" b="1" dirty="0">
                          <a:solidFill>
                            <a:srgbClr val="000000"/>
                          </a:solidFill>
                          <a:latin typeface="+mn-lt"/>
                          <a:ea typeface="Calibri"/>
                          <a:cs typeface="Times New Roman"/>
                        </a:rPr>
                        <a:t>costs (per square meter, and per student)</a:t>
                      </a:r>
                      <a:endParaRPr lang="en-CA" sz="1600" dirty="0">
                        <a:latin typeface="+mn-lt"/>
                        <a:ea typeface="Calibri"/>
                        <a:cs typeface="Times New Roman"/>
                      </a:endParaRPr>
                    </a:p>
                  </a:txBody>
                  <a:tcPr marL="68580" marR="68580" marT="0" marB="0"/>
                </a:tc>
                <a:tc>
                  <a:txBody>
                    <a:bodyPr/>
                    <a:lstStyle/>
                    <a:p>
                      <a:pPr>
                        <a:lnSpc>
                          <a:spcPct val="115000"/>
                        </a:lnSpc>
                        <a:spcAft>
                          <a:spcPts val="0"/>
                        </a:spcAft>
                      </a:pPr>
                      <a:r>
                        <a:rPr lang="en-CA" sz="1600" b="1" dirty="0">
                          <a:solidFill>
                            <a:srgbClr val="000000"/>
                          </a:solidFill>
                          <a:latin typeface="+mn-lt"/>
                          <a:ea typeface="Calibri"/>
                          <a:cs typeface="Times New Roman"/>
                        </a:rPr>
                        <a:t>On-the-ground (OTG) capacity &amp; surplus/shortage of pupil places</a:t>
                      </a:r>
                      <a:endParaRPr lang="en-CA" sz="1600" dirty="0">
                        <a:latin typeface="+mn-lt"/>
                        <a:ea typeface="Calibri"/>
                        <a:cs typeface="Times New Roman"/>
                      </a:endParaRPr>
                    </a:p>
                  </a:txBody>
                  <a:tcPr marL="68580" marR="68580" marT="0" marB="0"/>
                </a:tc>
                <a:tc>
                  <a:txBody>
                    <a:bodyPr/>
                    <a:lstStyle/>
                    <a:p>
                      <a:pPr>
                        <a:lnSpc>
                          <a:spcPct val="115000"/>
                        </a:lnSpc>
                        <a:spcAft>
                          <a:spcPts val="0"/>
                        </a:spcAft>
                      </a:pPr>
                      <a:r>
                        <a:rPr lang="en-CA" sz="1600" b="1" dirty="0">
                          <a:solidFill>
                            <a:srgbClr val="000000"/>
                          </a:solidFill>
                          <a:latin typeface="+mn-lt"/>
                          <a:ea typeface="Calibri"/>
                          <a:cs typeface="Times New Roman"/>
                        </a:rPr>
                        <a:t>Number of parking spaces on </a:t>
                      </a:r>
                      <a:r>
                        <a:rPr lang="en-CA" sz="1600" b="1" dirty="0" smtClean="0">
                          <a:solidFill>
                            <a:srgbClr val="000000"/>
                          </a:solidFill>
                          <a:latin typeface="+mn-lt"/>
                          <a:ea typeface="Calibri"/>
                          <a:cs typeface="Times New Roman"/>
                        </a:rPr>
                        <a:t>site </a:t>
                      </a:r>
                      <a:r>
                        <a:rPr lang="en-CA" sz="1600" b="1" dirty="0">
                          <a:solidFill>
                            <a:srgbClr val="000000"/>
                          </a:solidFill>
                          <a:latin typeface="+mn-lt"/>
                          <a:ea typeface="Calibri"/>
                          <a:cs typeface="Times New Roman"/>
                        </a:rPr>
                        <a:t>and bus access and egress</a:t>
                      </a:r>
                      <a:endParaRPr lang="en-CA" sz="1600" dirty="0">
                        <a:latin typeface="+mn-lt"/>
                        <a:ea typeface="Calibri"/>
                        <a:cs typeface="Times New Roman"/>
                      </a:endParaRPr>
                    </a:p>
                  </a:txBody>
                  <a:tcPr marL="68580" marR="68580" marT="0" marB="0"/>
                </a:tc>
              </a:tr>
              <a:tr h="542008">
                <a:tc>
                  <a:txBody>
                    <a:bodyPr/>
                    <a:lstStyle/>
                    <a:p>
                      <a:pPr>
                        <a:lnSpc>
                          <a:spcPct val="115000"/>
                        </a:lnSpc>
                        <a:spcAft>
                          <a:spcPts val="0"/>
                        </a:spcAft>
                      </a:pPr>
                      <a:r>
                        <a:rPr lang="en-CA" sz="2000" b="1" dirty="0">
                          <a:solidFill>
                            <a:srgbClr val="000000"/>
                          </a:solidFill>
                          <a:latin typeface="+mn-lt"/>
                          <a:ea typeface="Calibri"/>
                          <a:cs typeface="Times New Roman"/>
                        </a:rPr>
                        <a:t>Sacred Heart</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1400" dirty="0">
                          <a:solidFill>
                            <a:srgbClr val="000000"/>
                          </a:solidFill>
                          <a:latin typeface="+mn-lt"/>
                          <a:ea typeface="Calibri"/>
                          <a:cs typeface="Times New Roman"/>
                        </a:rPr>
                        <a:t>$32.36/m2 or $523.16/student</a:t>
                      </a:r>
                      <a:endParaRPr lang="en-CA" sz="1400" dirty="0">
                        <a:latin typeface="+mn-lt"/>
                        <a:ea typeface="Calibri"/>
                        <a:cs typeface="Times New Roman"/>
                      </a:endParaRPr>
                    </a:p>
                  </a:txBody>
                  <a:tcPr marL="68580" marR="68580" marT="0" marB="0"/>
                </a:tc>
                <a:tc>
                  <a:txBody>
                    <a:bodyPr/>
                    <a:lstStyle/>
                    <a:p>
                      <a:pPr algn="ctr">
                        <a:lnSpc>
                          <a:spcPct val="115000"/>
                        </a:lnSpc>
                        <a:spcAft>
                          <a:spcPts val="0"/>
                        </a:spcAft>
                      </a:pPr>
                      <a:r>
                        <a:rPr lang="en-CA" sz="1400" dirty="0">
                          <a:solidFill>
                            <a:srgbClr val="000000"/>
                          </a:solidFill>
                          <a:latin typeface="+mn-lt"/>
                          <a:ea typeface="Calibri"/>
                          <a:cs typeface="Times New Roman"/>
                        </a:rPr>
                        <a:t>352/170</a:t>
                      </a:r>
                      <a:endParaRPr lang="en-CA" sz="1400" dirty="0">
                        <a:latin typeface="+mn-lt"/>
                        <a:ea typeface="Calibri"/>
                        <a:cs typeface="Times New Roman"/>
                      </a:endParaRPr>
                    </a:p>
                  </a:txBody>
                  <a:tcPr marL="68580" marR="68580" marT="0" marB="0"/>
                </a:tc>
                <a:tc>
                  <a:txBody>
                    <a:bodyPr/>
                    <a:lstStyle/>
                    <a:p>
                      <a:pPr>
                        <a:lnSpc>
                          <a:spcPct val="115000"/>
                        </a:lnSpc>
                        <a:spcAft>
                          <a:spcPts val="0"/>
                        </a:spcAft>
                      </a:pPr>
                      <a:r>
                        <a:rPr lang="en-CA" sz="1400" dirty="0">
                          <a:solidFill>
                            <a:srgbClr val="000000"/>
                          </a:solidFill>
                          <a:latin typeface="+mn-lt"/>
                          <a:ea typeface="Calibri"/>
                          <a:cs typeface="Times New Roman"/>
                        </a:rPr>
                        <a:t>15 parking spots for staff and parents, Buses drop off on street</a:t>
                      </a:r>
                      <a:endParaRPr lang="en-CA" sz="1400" dirty="0">
                        <a:latin typeface="+mn-lt"/>
                        <a:ea typeface="Calibri"/>
                        <a:cs typeface="Times New Roman"/>
                      </a:endParaRPr>
                    </a:p>
                  </a:txBody>
                  <a:tcPr marL="68580" marR="68580" marT="0" marB="0"/>
                </a:tc>
              </a:tr>
              <a:tr h="576064">
                <a:tc>
                  <a:txBody>
                    <a:bodyPr/>
                    <a:lstStyle/>
                    <a:p>
                      <a:pPr>
                        <a:lnSpc>
                          <a:spcPct val="115000"/>
                        </a:lnSpc>
                        <a:spcAft>
                          <a:spcPts val="0"/>
                        </a:spcAft>
                      </a:pPr>
                      <a:r>
                        <a:rPr lang="en-CA" sz="2000" b="1" dirty="0">
                          <a:solidFill>
                            <a:srgbClr val="000000"/>
                          </a:solidFill>
                          <a:latin typeface="+mn-lt"/>
                          <a:ea typeface="Calibri"/>
                          <a:cs typeface="Times New Roman"/>
                        </a:rPr>
                        <a:t>St. Paul</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1400" dirty="0">
                          <a:solidFill>
                            <a:srgbClr val="000000"/>
                          </a:solidFill>
                          <a:latin typeface="+mn-lt"/>
                          <a:ea typeface="Calibri"/>
                          <a:cs typeface="Times New Roman"/>
                        </a:rPr>
                        <a:t>$42.47/m2 or $560.46/student</a:t>
                      </a:r>
                      <a:endParaRPr lang="en-CA" sz="1400" dirty="0">
                        <a:latin typeface="+mn-lt"/>
                        <a:ea typeface="Calibri"/>
                        <a:cs typeface="Times New Roman"/>
                      </a:endParaRPr>
                    </a:p>
                  </a:txBody>
                  <a:tcPr marL="68580" marR="68580" marT="0" marB="0"/>
                </a:tc>
                <a:tc>
                  <a:txBody>
                    <a:bodyPr/>
                    <a:lstStyle/>
                    <a:p>
                      <a:pPr algn="ctr">
                        <a:lnSpc>
                          <a:spcPct val="115000"/>
                        </a:lnSpc>
                        <a:spcAft>
                          <a:spcPts val="0"/>
                        </a:spcAft>
                      </a:pPr>
                      <a:r>
                        <a:rPr lang="en-CA" sz="1400" dirty="0">
                          <a:solidFill>
                            <a:srgbClr val="000000"/>
                          </a:solidFill>
                          <a:latin typeface="+mn-lt"/>
                          <a:ea typeface="Calibri"/>
                          <a:cs typeface="Times New Roman"/>
                        </a:rPr>
                        <a:t>268/82</a:t>
                      </a:r>
                      <a:endParaRPr lang="en-CA" sz="1400" dirty="0">
                        <a:latin typeface="+mn-lt"/>
                        <a:ea typeface="Calibri"/>
                        <a:cs typeface="Times New Roman"/>
                      </a:endParaRPr>
                    </a:p>
                  </a:txBody>
                  <a:tcPr marL="68580" marR="68580" marT="0" marB="0"/>
                </a:tc>
                <a:tc>
                  <a:txBody>
                    <a:bodyPr/>
                    <a:lstStyle/>
                    <a:p>
                      <a:pPr>
                        <a:lnSpc>
                          <a:spcPct val="115000"/>
                        </a:lnSpc>
                        <a:spcAft>
                          <a:spcPts val="0"/>
                        </a:spcAft>
                      </a:pPr>
                      <a:r>
                        <a:rPr lang="en-CA" sz="1400" dirty="0">
                          <a:solidFill>
                            <a:srgbClr val="000000"/>
                          </a:solidFill>
                          <a:latin typeface="+mn-lt"/>
                          <a:ea typeface="Calibri"/>
                          <a:cs typeface="Times New Roman"/>
                        </a:rPr>
                        <a:t>30+ spaces, adequate parking area, buses drop off on street</a:t>
                      </a:r>
                      <a:endParaRPr lang="en-CA" sz="1400" dirty="0">
                        <a:latin typeface="+mn-lt"/>
                        <a:ea typeface="Calibri"/>
                        <a:cs typeface="Times New Roman"/>
                      </a:endParaRPr>
                    </a:p>
                  </a:txBody>
                  <a:tcPr marL="68580" marR="68580" marT="0" marB="0"/>
                </a:tc>
              </a:tr>
              <a:tr h="432048">
                <a:tc>
                  <a:txBody>
                    <a:bodyPr/>
                    <a:lstStyle/>
                    <a:p>
                      <a:pPr>
                        <a:lnSpc>
                          <a:spcPct val="115000"/>
                        </a:lnSpc>
                        <a:spcAft>
                          <a:spcPts val="0"/>
                        </a:spcAft>
                      </a:pPr>
                      <a:r>
                        <a:rPr lang="en-CA" sz="2000" b="1" dirty="0">
                          <a:solidFill>
                            <a:srgbClr val="000000"/>
                          </a:solidFill>
                          <a:latin typeface="+mn-lt"/>
                          <a:ea typeface="Calibri"/>
                          <a:cs typeface="Times New Roman"/>
                        </a:rPr>
                        <a:t>OICS</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1400" dirty="0">
                          <a:solidFill>
                            <a:srgbClr val="000000"/>
                          </a:solidFill>
                          <a:latin typeface="+mn-lt"/>
                          <a:ea typeface="Calibri"/>
                          <a:cs typeface="Times New Roman"/>
                        </a:rPr>
                        <a:t>$36.14/m2 or $619.24/student</a:t>
                      </a:r>
                      <a:endParaRPr lang="en-CA" sz="1400" dirty="0">
                        <a:latin typeface="+mn-lt"/>
                        <a:ea typeface="Calibri"/>
                        <a:cs typeface="Times New Roman"/>
                      </a:endParaRPr>
                    </a:p>
                  </a:txBody>
                  <a:tcPr marL="68580" marR="68580" marT="0" marB="0"/>
                </a:tc>
                <a:tc>
                  <a:txBody>
                    <a:bodyPr/>
                    <a:lstStyle/>
                    <a:p>
                      <a:pPr algn="ctr">
                        <a:lnSpc>
                          <a:spcPct val="115000"/>
                        </a:lnSpc>
                        <a:spcAft>
                          <a:spcPts val="0"/>
                        </a:spcAft>
                      </a:pPr>
                      <a:r>
                        <a:rPr lang="en-CA" sz="1400" dirty="0">
                          <a:solidFill>
                            <a:srgbClr val="000000"/>
                          </a:solidFill>
                          <a:latin typeface="+mn-lt"/>
                          <a:ea typeface="Calibri"/>
                          <a:cs typeface="Times New Roman"/>
                        </a:rPr>
                        <a:t>299/117</a:t>
                      </a:r>
                      <a:endParaRPr lang="en-CA" sz="1400" dirty="0">
                        <a:latin typeface="+mn-lt"/>
                        <a:ea typeface="Calibri"/>
                        <a:cs typeface="Times New Roman"/>
                      </a:endParaRPr>
                    </a:p>
                  </a:txBody>
                  <a:tcPr marL="68580" marR="68580" marT="0" marB="0"/>
                </a:tc>
                <a:tc>
                  <a:txBody>
                    <a:bodyPr/>
                    <a:lstStyle/>
                    <a:p>
                      <a:pPr>
                        <a:lnSpc>
                          <a:spcPct val="115000"/>
                        </a:lnSpc>
                        <a:spcAft>
                          <a:spcPts val="0"/>
                        </a:spcAft>
                      </a:pPr>
                      <a:r>
                        <a:rPr lang="en-CA" sz="1400" dirty="0">
                          <a:solidFill>
                            <a:srgbClr val="000000"/>
                          </a:solidFill>
                          <a:latin typeface="+mn-lt"/>
                          <a:ea typeface="Calibri"/>
                          <a:cs typeface="Times New Roman"/>
                        </a:rPr>
                        <a:t>25 parking spaces, Buses drop off on street</a:t>
                      </a:r>
                      <a:endParaRPr lang="en-CA" sz="1400" dirty="0">
                        <a:latin typeface="+mn-lt"/>
                        <a:ea typeface="Calibri"/>
                        <a:cs typeface="Times New Roman"/>
                      </a:endParaRPr>
                    </a:p>
                  </a:txBody>
                  <a:tcPr marL="68580" marR="68580" marT="0" marB="0"/>
                </a:tc>
              </a:tr>
              <a:tr h="720080">
                <a:tc>
                  <a:txBody>
                    <a:bodyPr/>
                    <a:lstStyle/>
                    <a:p>
                      <a:pPr>
                        <a:lnSpc>
                          <a:spcPct val="115000"/>
                        </a:lnSpc>
                        <a:spcAft>
                          <a:spcPts val="0"/>
                        </a:spcAft>
                      </a:pPr>
                      <a:r>
                        <a:rPr lang="en-CA" sz="2000" b="1" dirty="0">
                          <a:latin typeface="+mn-lt"/>
                          <a:ea typeface="Calibri"/>
                          <a:cs typeface="Times New Roman"/>
                        </a:rPr>
                        <a:t>OHS</a:t>
                      </a:r>
                      <a:endParaRPr lang="en-CA" sz="2000" dirty="0">
                        <a:latin typeface="+mn-lt"/>
                        <a:ea typeface="Calibri"/>
                        <a:cs typeface="Times New Roman"/>
                      </a:endParaRPr>
                    </a:p>
                  </a:txBody>
                  <a:tcPr marL="68580" marR="68580" marT="0" marB="0"/>
                </a:tc>
                <a:tc>
                  <a:txBody>
                    <a:bodyPr/>
                    <a:lstStyle/>
                    <a:p>
                      <a:pPr algn="ctr">
                        <a:lnSpc>
                          <a:spcPct val="115000"/>
                        </a:lnSpc>
                        <a:spcAft>
                          <a:spcPts val="0"/>
                        </a:spcAft>
                      </a:pPr>
                      <a:r>
                        <a:rPr lang="en-CA" sz="1400" dirty="0">
                          <a:solidFill>
                            <a:srgbClr val="000000"/>
                          </a:solidFill>
                          <a:latin typeface="+mn-lt"/>
                          <a:ea typeface="Calibri"/>
                          <a:cs typeface="Times New Roman"/>
                        </a:rPr>
                        <a:t>$46.19/m2 or $847.08/student</a:t>
                      </a:r>
                      <a:endParaRPr lang="en-CA" sz="1400" dirty="0">
                        <a:latin typeface="+mn-lt"/>
                        <a:ea typeface="Calibri"/>
                        <a:cs typeface="Times New Roman"/>
                      </a:endParaRPr>
                    </a:p>
                  </a:txBody>
                  <a:tcPr marL="68580" marR="68580" marT="0" marB="0"/>
                </a:tc>
                <a:tc>
                  <a:txBody>
                    <a:bodyPr/>
                    <a:lstStyle/>
                    <a:p>
                      <a:pPr algn="ctr">
                        <a:lnSpc>
                          <a:spcPct val="115000"/>
                        </a:lnSpc>
                        <a:spcAft>
                          <a:spcPts val="0"/>
                        </a:spcAft>
                      </a:pPr>
                      <a:r>
                        <a:rPr lang="en-CA" sz="1400" dirty="0">
                          <a:solidFill>
                            <a:srgbClr val="000000"/>
                          </a:solidFill>
                          <a:latin typeface="+mn-lt"/>
                          <a:ea typeface="Calibri"/>
                          <a:cs typeface="Times New Roman"/>
                        </a:rPr>
                        <a:t>429/29</a:t>
                      </a:r>
                      <a:endParaRPr lang="en-CA" sz="1400" dirty="0">
                        <a:latin typeface="+mn-lt"/>
                        <a:ea typeface="Calibri"/>
                        <a:cs typeface="Times New Roman"/>
                      </a:endParaRPr>
                    </a:p>
                  </a:txBody>
                  <a:tcPr marL="68580" marR="68580" marT="0" marB="0"/>
                </a:tc>
                <a:tc>
                  <a:txBody>
                    <a:bodyPr/>
                    <a:lstStyle/>
                    <a:p>
                      <a:pPr>
                        <a:lnSpc>
                          <a:spcPct val="115000"/>
                        </a:lnSpc>
                        <a:spcAft>
                          <a:spcPts val="0"/>
                        </a:spcAft>
                      </a:pPr>
                      <a:r>
                        <a:rPr lang="en-CA" sz="1400" dirty="0">
                          <a:solidFill>
                            <a:srgbClr val="000000"/>
                          </a:solidFill>
                          <a:latin typeface="+mn-lt"/>
                          <a:ea typeface="Calibri"/>
                          <a:cs typeface="Times New Roman"/>
                        </a:rPr>
                        <a:t>Adequate parking for staff, students and parents, Bus drop off on site as per City By-Laws</a:t>
                      </a:r>
                      <a:endParaRPr lang="en-CA" sz="1400" dirty="0">
                        <a:latin typeface="+mn-lt"/>
                        <a:ea typeface="Calibri"/>
                        <a:cs typeface="Times New Roman"/>
                      </a:endParaRPr>
                    </a:p>
                  </a:txBody>
                  <a:tcPr marL="68580" marR="68580" marT="0" marB="0"/>
                </a:tc>
              </a:tr>
              <a:tr h="720080">
                <a:tc>
                  <a:txBody>
                    <a:bodyPr/>
                    <a:lstStyle/>
                    <a:p>
                      <a:r>
                        <a:rPr lang="en-CA" sz="2000" b="1" dirty="0" smtClean="0">
                          <a:latin typeface="+mn-lt"/>
                        </a:rPr>
                        <a:t>383 Birch St,</a:t>
                      </a:r>
                      <a:r>
                        <a:rPr lang="en-CA" sz="2000" b="1" baseline="0" dirty="0" smtClean="0">
                          <a:latin typeface="+mn-lt"/>
                        </a:rPr>
                        <a:t> </a:t>
                      </a:r>
                      <a:r>
                        <a:rPr lang="en-CA" sz="2000" b="1" dirty="0" smtClean="0">
                          <a:latin typeface="+mn-lt"/>
                        </a:rPr>
                        <a:t>N.</a:t>
                      </a:r>
                      <a:endParaRPr lang="en-CA" sz="2000" b="1" dirty="0">
                        <a:latin typeface="+mn-lt"/>
                      </a:endParaRPr>
                    </a:p>
                  </a:txBody>
                  <a:tcPr/>
                </a:tc>
                <a:tc>
                  <a:txBody>
                    <a:bodyPr/>
                    <a:lstStyle/>
                    <a:p>
                      <a:pPr algn="ctr" fontAlgn="t"/>
                      <a:r>
                        <a:rPr lang="en-CA" sz="1400" b="0" i="0" u="none" strike="noStrike" dirty="0">
                          <a:solidFill>
                            <a:srgbClr val="000000"/>
                          </a:solidFill>
                          <a:latin typeface="+mn-lt"/>
                        </a:rPr>
                        <a:t>$25.93/m2 or $1,531.14</a:t>
                      </a:r>
                      <a:r>
                        <a:rPr lang="en-CA" sz="1400" b="0" i="0" u="none" strike="noStrike" dirty="0" smtClean="0">
                          <a:solidFill>
                            <a:srgbClr val="000000"/>
                          </a:solidFill>
                          <a:latin typeface="+mn-lt"/>
                        </a:rPr>
                        <a:t>/</a:t>
                      </a:r>
                    </a:p>
                    <a:p>
                      <a:pPr algn="ctr" fontAlgn="t"/>
                      <a:r>
                        <a:rPr lang="en-CA" sz="1400" b="0" i="0" u="none" strike="noStrike" dirty="0" smtClean="0">
                          <a:solidFill>
                            <a:srgbClr val="000000"/>
                          </a:solidFill>
                          <a:latin typeface="+mn-lt"/>
                        </a:rPr>
                        <a:t>student</a:t>
                      </a:r>
                      <a:endParaRPr lang="en-CA" sz="1400" b="0" i="0" u="none" strike="noStrike" dirty="0">
                        <a:solidFill>
                          <a:srgbClr val="000000"/>
                        </a:solidFill>
                        <a:latin typeface="+mn-lt"/>
                      </a:endParaRPr>
                    </a:p>
                  </a:txBody>
                  <a:tcPr marL="9525" marR="9525" marT="9525" marB="0"/>
                </a:tc>
                <a:tc>
                  <a:txBody>
                    <a:bodyPr/>
                    <a:lstStyle/>
                    <a:p>
                      <a:pPr algn="ctr" fontAlgn="t"/>
                      <a:r>
                        <a:rPr lang="en-CA" sz="1400" b="0" i="0" u="none" strike="noStrike" dirty="0" smtClean="0">
                          <a:solidFill>
                            <a:srgbClr val="000000"/>
                          </a:solidFill>
                          <a:latin typeface="+mn-lt"/>
                        </a:rPr>
                        <a:t>42</a:t>
                      </a:r>
                      <a:endParaRPr lang="en-CA" sz="1400" b="0" i="0" u="none" strike="noStrike" dirty="0">
                        <a:solidFill>
                          <a:srgbClr val="000000"/>
                        </a:solidFill>
                        <a:latin typeface="+mn-lt"/>
                      </a:endParaRPr>
                    </a:p>
                  </a:txBody>
                  <a:tcPr marL="9525" marR="9525" marT="9525" marB="0"/>
                </a:tc>
                <a:tc>
                  <a:txBody>
                    <a:bodyPr/>
                    <a:lstStyle/>
                    <a:p>
                      <a:pPr algn="l" fontAlgn="t"/>
                      <a:r>
                        <a:rPr lang="en-CA" sz="1400" b="0" i="0" u="none" strike="noStrike" dirty="0">
                          <a:solidFill>
                            <a:srgbClr val="000000"/>
                          </a:solidFill>
                          <a:latin typeface="+mn-lt"/>
                        </a:rPr>
                        <a:t>Adequate parking area 40+ spaces</a:t>
                      </a:r>
                    </a:p>
                  </a:txBody>
                  <a:tcPr marL="9525" marR="9525" marT="9525" marB="0"/>
                </a:tc>
              </a:tr>
              <a:tr h="758504">
                <a:tc>
                  <a:txBody>
                    <a:bodyPr/>
                    <a:lstStyle/>
                    <a:p>
                      <a:r>
                        <a:rPr lang="en-CA" sz="2000" b="1" dirty="0" smtClean="0">
                          <a:latin typeface="+mn-lt"/>
                        </a:rPr>
                        <a:t>CEC (Board Office)</a:t>
                      </a:r>
                      <a:endParaRPr lang="en-CA" sz="2000" b="1" dirty="0">
                        <a:latin typeface="+mn-lt"/>
                      </a:endParaRPr>
                    </a:p>
                  </a:txBody>
                  <a:tcPr/>
                </a:tc>
                <a:tc>
                  <a:txBody>
                    <a:bodyPr/>
                    <a:lstStyle/>
                    <a:p>
                      <a:pPr algn="ctr" fontAlgn="t"/>
                      <a:r>
                        <a:rPr lang="en-CA" sz="1400" b="0" i="0" u="none" strike="noStrike" dirty="0">
                          <a:solidFill>
                            <a:srgbClr val="000000"/>
                          </a:solidFill>
                          <a:latin typeface="+mn-lt"/>
                        </a:rPr>
                        <a:t>$53.14/m2 or $ N/A /student</a:t>
                      </a:r>
                    </a:p>
                  </a:txBody>
                  <a:tcPr marL="9525" marR="9525" marT="9525" marB="0"/>
                </a:tc>
                <a:tc>
                  <a:txBody>
                    <a:bodyPr/>
                    <a:lstStyle/>
                    <a:p>
                      <a:pPr algn="ctr" fontAlgn="t"/>
                      <a:r>
                        <a:rPr lang="en-CA" sz="1400" b="0" i="0" u="none" strike="noStrike" dirty="0" smtClean="0">
                          <a:solidFill>
                            <a:srgbClr val="000000"/>
                          </a:solidFill>
                          <a:latin typeface="+mn-lt"/>
                        </a:rPr>
                        <a:t>NA</a:t>
                      </a:r>
                      <a:endParaRPr lang="en-CA" sz="1400" b="0" i="0" u="none" strike="noStrike" dirty="0">
                        <a:solidFill>
                          <a:srgbClr val="000000"/>
                        </a:solidFill>
                        <a:latin typeface="+mn-lt"/>
                      </a:endParaRPr>
                    </a:p>
                  </a:txBody>
                  <a:tcPr marL="9525" marR="9525" marT="9525" marB="0"/>
                </a:tc>
                <a:tc>
                  <a:txBody>
                    <a:bodyPr/>
                    <a:lstStyle/>
                    <a:p>
                      <a:pPr algn="l" fontAlgn="t"/>
                      <a:r>
                        <a:rPr lang="en-CA" sz="1400" b="0" i="0" u="none" strike="noStrike" dirty="0">
                          <a:solidFill>
                            <a:srgbClr val="000000"/>
                          </a:solidFill>
                          <a:latin typeface="+mn-lt"/>
                        </a:rPr>
                        <a:t>Shortage of Parking only 24 spaces</a:t>
                      </a:r>
                    </a:p>
                  </a:txBody>
                  <a:tcPr marL="9525" marR="9525" marT="9525" marB="0"/>
                </a:tc>
              </a:tr>
            </a:tbl>
          </a:graphicData>
        </a:graphic>
      </p:graphicFrame>
      <p:sp>
        <p:nvSpPr>
          <p:cNvPr id="3" name="Slide Number Placeholder 2"/>
          <p:cNvSpPr>
            <a:spLocks noGrp="1"/>
          </p:cNvSpPr>
          <p:nvPr>
            <p:ph type="sldNum" sz="quarter" idx="12"/>
          </p:nvPr>
        </p:nvSpPr>
        <p:spPr/>
        <p:txBody>
          <a:bodyPr/>
          <a:lstStyle/>
          <a:p>
            <a:fld id="{029B66B4-29C6-49F9-8A94-10E828D68EA4}" type="slidenum">
              <a:rPr lang="en-CA" smtClean="0"/>
              <a:pPr/>
              <a:t>32</a:t>
            </a:fld>
            <a:endParaRPr lang="en-CA" dirty="0"/>
          </a:p>
        </p:txBody>
      </p:sp>
      <p:sp>
        <p:nvSpPr>
          <p:cNvPr id="4" name="Title 3"/>
          <p:cNvSpPr>
            <a:spLocks noGrp="1"/>
          </p:cNvSpPr>
          <p:nvPr>
            <p:ph type="title"/>
          </p:nvPr>
        </p:nvSpPr>
        <p:spPr/>
        <p:txBody>
          <a:bodyPr>
            <a:noAutofit/>
          </a:bodyPr>
          <a:lstStyle/>
          <a:p>
            <a:r>
              <a:rPr lang="en-CA" sz="4000" dirty="0" smtClean="0">
                <a:latin typeface="+mn-lt"/>
              </a:rPr>
              <a:t>SIPs – Facilities</a:t>
            </a:r>
            <a:endParaRPr lang="en-CA" sz="4000" dirty="0">
              <a:latin typeface="+mn-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24744"/>
          <a:ext cx="8229600" cy="3082560"/>
        </p:xfrm>
        <a:graphic>
          <a:graphicData uri="http://schemas.openxmlformats.org/drawingml/2006/table">
            <a:tbl>
              <a:tblPr firstRow="1" bandRow="1">
                <a:tableStyleId>{5C22544A-7EE6-4342-B048-85BDC9FD1C3A}</a:tableStyleId>
              </a:tblPr>
              <a:tblGrid>
                <a:gridCol w="2057400"/>
                <a:gridCol w="2129408"/>
                <a:gridCol w="1985392"/>
                <a:gridCol w="2057400"/>
              </a:tblGrid>
              <a:tr h="432048">
                <a:tc>
                  <a:txBody>
                    <a:bodyPr/>
                    <a:lstStyle/>
                    <a:p>
                      <a:pPr algn="l">
                        <a:lnSpc>
                          <a:spcPct val="115000"/>
                        </a:lnSpc>
                        <a:spcAft>
                          <a:spcPts val="0"/>
                        </a:spcAft>
                      </a:pPr>
                      <a:r>
                        <a:rPr lang="en-CA" sz="2400" b="1" dirty="0">
                          <a:solidFill>
                            <a:srgbClr val="000000"/>
                          </a:solidFill>
                          <a:latin typeface="+mn-lt"/>
                          <a:ea typeface="Calibri"/>
                          <a:cs typeface="Times New Roman"/>
                        </a:rPr>
                        <a:t>School</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a:solidFill>
                            <a:srgbClr val="000000"/>
                          </a:solidFill>
                          <a:latin typeface="+mn-lt"/>
                          <a:ea typeface="Calibri"/>
                          <a:cs typeface="Times New Roman"/>
                        </a:rPr>
                        <a:t>Total # of Students</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smtClean="0">
                          <a:solidFill>
                            <a:srgbClr val="000000"/>
                          </a:solidFill>
                          <a:latin typeface="+mn-lt"/>
                          <a:ea typeface="Calibri"/>
                          <a:cs typeface="Times New Roman"/>
                        </a:rPr>
                        <a:t>#/</a:t>
                      </a:r>
                      <a:r>
                        <a:rPr lang="en-CA" sz="2400" b="1" baseline="0" dirty="0" smtClean="0">
                          <a:solidFill>
                            <a:srgbClr val="000000"/>
                          </a:solidFill>
                          <a:latin typeface="+mn-lt"/>
                          <a:ea typeface="Calibri"/>
                          <a:cs typeface="Times New Roman"/>
                        </a:rPr>
                        <a:t> </a:t>
                      </a:r>
                      <a:r>
                        <a:rPr lang="en-CA" sz="2400" b="1" dirty="0" smtClean="0">
                          <a:solidFill>
                            <a:srgbClr val="000000"/>
                          </a:solidFill>
                          <a:latin typeface="+mn-lt"/>
                          <a:ea typeface="Calibri"/>
                          <a:cs typeface="Times New Roman"/>
                        </a:rPr>
                        <a:t>%</a:t>
                      </a:r>
                      <a:r>
                        <a:rPr lang="en-CA" sz="2400" b="1" dirty="0">
                          <a:solidFill>
                            <a:srgbClr val="000000"/>
                          </a:solidFill>
                          <a:latin typeface="+mn-lt"/>
                          <a:ea typeface="Calibri"/>
                          <a:cs typeface="Times New Roman"/>
                        </a:rPr>
                        <a:t>age Bussed </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smtClean="0">
                          <a:solidFill>
                            <a:srgbClr val="000000"/>
                          </a:solidFill>
                          <a:latin typeface="+mn-lt"/>
                          <a:ea typeface="Calibri"/>
                          <a:cs typeface="Times New Roman"/>
                        </a:rPr>
                        <a:t>#/ %</a:t>
                      </a:r>
                      <a:r>
                        <a:rPr lang="en-CA" sz="2400" b="1" dirty="0">
                          <a:solidFill>
                            <a:srgbClr val="000000"/>
                          </a:solidFill>
                          <a:latin typeface="+mn-lt"/>
                          <a:ea typeface="Calibri"/>
                          <a:cs typeface="Times New Roman"/>
                        </a:rPr>
                        <a:t>age of Walkers</a:t>
                      </a:r>
                      <a:endParaRPr lang="en-CA" sz="2400" dirty="0">
                        <a:latin typeface="+mn-lt"/>
                        <a:ea typeface="Calibri"/>
                        <a:cs typeface="Times New Roman"/>
                      </a:endParaRPr>
                    </a:p>
                  </a:txBody>
                  <a:tcPr marL="68580" marR="68580" marT="0" marB="0"/>
                </a:tc>
              </a:tr>
              <a:tr h="540620">
                <a:tc>
                  <a:txBody>
                    <a:bodyPr/>
                    <a:lstStyle/>
                    <a:p>
                      <a:pPr algn="l">
                        <a:lnSpc>
                          <a:spcPct val="115000"/>
                        </a:lnSpc>
                        <a:spcAft>
                          <a:spcPts val="0"/>
                        </a:spcAft>
                      </a:pPr>
                      <a:r>
                        <a:rPr lang="en-CA" sz="2400" b="1" dirty="0">
                          <a:solidFill>
                            <a:srgbClr val="000000"/>
                          </a:solidFill>
                          <a:latin typeface="+mn-lt"/>
                          <a:ea typeface="Calibri"/>
                          <a:cs typeface="Times New Roman"/>
                        </a:rPr>
                        <a:t>Sacred Heart</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183</a:t>
                      </a: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159/86.89</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17/ 9.29</a:t>
                      </a:r>
                      <a:endParaRPr lang="en-CA" sz="2400" dirty="0">
                        <a:latin typeface="+mn-lt"/>
                        <a:ea typeface="Calibri"/>
                        <a:cs typeface="Times New Roman"/>
                      </a:endParaRPr>
                    </a:p>
                  </a:txBody>
                  <a:tcPr marL="68580" marR="68580" marT="0" marB="0"/>
                </a:tc>
              </a:tr>
              <a:tr h="565760">
                <a:tc>
                  <a:txBody>
                    <a:bodyPr/>
                    <a:lstStyle/>
                    <a:p>
                      <a:pPr algn="l">
                        <a:lnSpc>
                          <a:spcPct val="115000"/>
                        </a:lnSpc>
                        <a:spcAft>
                          <a:spcPts val="0"/>
                        </a:spcAft>
                      </a:pPr>
                      <a:r>
                        <a:rPr lang="en-CA" sz="2400" b="1" dirty="0">
                          <a:solidFill>
                            <a:srgbClr val="000000"/>
                          </a:solidFill>
                          <a:latin typeface="+mn-lt"/>
                          <a:ea typeface="Calibri"/>
                          <a:cs typeface="Times New Roman"/>
                        </a:rPr>
                        <a:t>St. Paul</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211</a:t>
                      </a:r>
                    </a:p>
                  </a:txBody>
                  <a:tcPr marL="68580" marR="68580" marT="0" marB="0"/>
                </a:tc>
                <a:tc>
                  <a:txBody>
                    <a:bodyPr/>
                    <a:lstStyle/>
                    <a:p>
                      <a:pPr algn="ctr">
                        <a:lnSpc>
                          <a:spcPct val="115000"/>
                        </a:lnSpc>
                        <a:spcAft>
                          <a:spcPts val="0"/>
                        </a:spcAft>
                      </a:pPr>
                      <a:r>
                        <a:rPr lang="en-CA" sz="2400" dirty="0">
                          <a:latin typeface="+mn-lt"/>
                          <a:ea typeface="Calibri"/>
                          <a:cs typeface="Times New Roman"/>
                        </a:rPr>
                        <a:t>136/64.45</a:t>
                      </a:r>
                    </a:p>
                  </a:txBody>
                  <a:tcPr marL="68580" marR="68580" marT="0" marB="0"/>
                </a:tc>
                <a:tc>
                  <a:txBody>
                    <a:bodyPr/>
                    <a:lstStyle/>
                    <a:p>
                      <a:pPr algn="ctr">
                        <a:lnSpc>
                          <a:spcPct val="115000"/>
                        </a:lnSpc>
                        <a:spcAft>
                          <a:spcPts val="0"/>
                        </a:spcAft>
                      </a:pPr>
                      <a:r>
                        <a:rPr lang="en-CA" sz="2400" dirty="0">
                          <a:latin typeface="+mn-lt"/>
                          <a:ea typeface="Calibri"/>
                          <a:cs typeface="Times New Roman"/>
                        </a:rPr>
                        <a:t>48/22.75</a:t>
                      </a:r>
                    </a:p>
                  </a:txBody>
                  <a:tcPr marL="68580" marR="68580" marT="0" marB="0"/>
                </a:tc>
              </a:tr>
              <a:tr h="518892">
                <a:tc>
                  <a:txBody>
                    <a:bodyPr/>
                    <a:lstStyle/>
                    <a:p>
                      <a:pPr algn="l">
                        <a:lnSpc>
                          <a:spcPct val="115000"/>
                        </a:lnSpc>
                        <a:spcAft>
                          <a:spcPts val="0"/>
                        </a:spcAft>
                      </a:pPr>
                      <a:r>
                        <a:rPr lang="en-CA" sz="2400" b="1" dirty="0">
                          <a:solidFill>
                            <a:srgbClr val="000000"/>
                          </a:solidFill>
                          <a:latin typeface="+mn-lt"/>
                          <a:ea typeface="Calibri"/>
                          <a:cs typeface="Times New Roman"/>
                        </a:rPr>
                        <a:t>OICS</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191</a:t>
                      </a:r>
                    </a:p>
                  </a:txBody>
                  <a:tcPr marL="68580" marR="68580" marT="0" marB="0"/>
                </a:tc>
                <a:tc>
                  <a:txBody>
                    <a:bodyPr/>
                    <a:lstStyle/>
                    <a:p>
                      <a:pPr algn="ctr">
                        <a:lnSpc>
                          <a:spcPct val="115000"/>
                        </a:lnSpc>
                        <a:spcAft>
                          <a:spcPts val="0"/>
                        </a:spcAft>
                      </a:pPr>
                      <a:r>
                        <a:rPr lang="en-CA" sz="2400" dirty="0">
                          <a:latin typeface="+mn-lt"/>
                          <a:ea typeface="Calibri"/>
                          <a:cs typeface="Times New Roman"/>
                        </a:rPr>
                        <a:t>150/78.53</a:t>
                      </a:r>
                    </a:p>
                  </a:txBody>
                  <a:tcPr marL="68580" marR="68580" marT="0" marB="0"/>
                </a:tc>
                <a:tc>
                  <a:txBody>
                    <a:bodyPr/>
                    <a:lstStyle/>
                    <a:p>
                      <a:pPr algn="ctr">
                        <a:lnSpc>
                          <a:spcPct val="115000"/>
                        </a:lnSpc>
                        <a:spcAft>
                          <a:spcPts val="0"/>
                        </a:spcAft>
                      </a:pPr>
                      <a:r>
                        <a:rPr lang="en-CA" sz="2400" dirty="0">
                          <a:latin typeface="+mn-lt"/>
                          <a:ea typeface="Calibri"/>
                          <a:cs typeface="Times New Roman"/>
                        </a:rPr>
                        <a:t>41/21.47</a:t>
                      </a:r>
                    </a:p>
                  </a:txBody>
                  <a:tcPr marL="68580" marR="68580" marT="0" marB="0"/>
                </a:tc>
              </a:tr>
              <a:tr h="616040">
                <a:tc>
                  <a:txBody>
                    <a:bodyPr/>
                    <a:lstStyle/>
                    <a:p>
                      <a:pPr algn="l">
                        <a:lnSpc>
                          <a:spcPct val="115000"/>
                        </a:lnSpc>
                        <a:spcAft>
                          <a:spcPts val="0"/>
                        </a:spcAft>
                      </a:pPr>
                      <a:r>
                        <a:rPr lang="en-CA" sz="2400" b="1" dirty="0">
                          <a:latin typeface="+mn-lt"/>
                          <a:ea typeface="Calibri"/>
                          <a:cs typeface="Times New Roman"/>
                        </a:rPr>
                        <a:t>OHS</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399</a:t>
                      </a: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225/56.39</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173/43.36</a:t>
                      </a:r>
                      <a:endParaRPr lang="en-CA" sz="2400" dirty="0">
                        <a:latin typeface="+mn-lt"/>
                        <a:ea typeface="Calibri"/>
                        <a:cs typeface="Times New Roman"/>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029B66B4-29C6-49F9-8A94-10E828D68EA4}" type="slidenum">
              <a:rPr lang="en-CA" smtClean="0"/>
              <a:pPr/>
              <a:t>33</a:t>
            </a:fld>
            <a:endParaRPr lang="en-CA" dirty="0"/>
          </a:p>
        </p:txBody>
      </p:sp>
      <p:sp>
        <p:nvSpPr>
          <p:cNvPr id="4" name="Title 3"/>
          <p:cNvSpPr>
            <a:spLocks noGrp="1"/>
          </p:cNvSpPr>
          <p:nvPr>
            <p:ph type="title"/>
          </p:nvPr>
        </p:nvSpPr>
        <p:spPr/>
        <p:txBody>
          <a:bodyPr>
            <a:noAutofit/>
          </a:bodyPr>
          <a:lstStyle/>
          <a:p>
            <a:r>
              <a:rPr lang="en-CA" sz="3600" dirty="0" smtClean="0">
                <a:latin typeface="+mn-lt"/>
              </a:rPr>
              <a:t>SIPs -Transportation</a:t>
            </a:r>
            <a:endParaRPr lang="en-CA" sz="3600" dirty="0">
              <a:latin typeface="+mn-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24744"/>
          <a:ext cx="8229600" cy="3082560"/>
        </p:xfrm>
        <a:graphic>
          <a:graphicData uri="http://schemas.openxmlformats.org/drawingml/2006/table">
            <a:tbl>
              <a:tblPr firstRow="1" bandRow="1">
                <a:tableStyleId>{5C22544A-7EE6-4342-B048-85BDC9FD1C3A}</a:tableStyleId>
              </a:tblPr>
              <a:tblGrid>
                <a:gridCol w="2057400"/>
                <a:gridCol w="2129408"/>
                <a:gridCol w="1985392"/>
                <a:gridCol w="2057400"/>
              </a:tblGrid>
              <a:tr h="432048">
                <a:tc>
                  <a:txBody>
                    <a:bodyPr/>
                    <a:lstStyle/>
                    <a:p>
                      <a:pPr algn="l">
                        <a:lnSpc>
                          <a:spcPct val="115000"/>
                        </a:lnSpc>
                        <a:spcAft>
                          <a:spcPts val="0"/>
                        </a:spcAft>
                      </a:pPr>
                      <a:r>
                        <a:rPr lang="en-CA" sz="2400" b="1" dirty="0">
                          <a:solidFill>
                            <a:srgbClr val="000000"/>
                          </a:solidFill>
                          <a:latin typeface="+mn-lt"/>
                          <a:ea typeface="Calibri"/>
                          <a:cs typeface="Times New Roman"/>
                        </a:rPr>
                        <a:t>School</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a:solidFill>
                            <a:srgbClr val="000000"/>
                          </a:solidFill>
                          <a:latin typeface="+mn-lt"/>
                          <a:ea typeface="Times New Roman"/>
                          <a:cs typeface="Times New Roman"/>
                        </a:rPr>
                        <a:t>#/ %age  of Hazard</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a:solidFill>
                            <a:schemeClr val="tx1"/>
                          </a:solidFill>
                          <a:latin typeface="+mn-lt"/>
                          <a:ea typeface="Calibri"/>
                          <a:cs typeface="Times New Roman"/>
                        </a:rPr>
                        <a:t>#/ </a:t>
                      </a:r>
                      <a:r>
                        <a:rPr lang="en-CA" sz="2400" b="1" dirty="0">
                          <a:solidFill>
                            <a:srgbClr val="000000"/>
                          </a:solidFill>
                          <a:latin typeface="+mn-lt"/>
                          <a:ea typeface="Times New Roman"/>
                          <a:cs typeface="Times New Roman"/>
                        </a:rPr>
                        <a:t>%age Unknown</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smtClean="0">
                          <a:solidFill>
                            <a:schemeClr val="tx1"/>
                          </a:solidFill>
                          <a:latin typeface="+mn-lt"/>
                          <a:ea typeface="Calibri"/>
                          <a:cs typeface="Times New Roman"/>
                        </a:rPr>
                        <a:t>#/ </a:t>
                      </a:r>
                      <a:r>
                        <a:rPr lang="en-CA" sz="2400" b="1" dirty="0" smtClean="0">
                          <a:solidFill>
                            <a:srgbClr val="000000"/>
                          </a:solidFill>
                          <a:latin typeface="+mn-lt"/>
                          <a:ea typeface="Times New Roman"/>
                          <a:cs typeface="Times New Roman"/>
                        </a:rPr>
                        <a:t>%</a:t>
                      </a:r>
                      <a:r>
                        <a:rPr lang="en-CA" sz="2400" b="1" dirty="0">
                          <a:solidFill>
                            <a:srgbClr val="000000"/>
                          </a:solidFill>
                          <a:latin typeface="+mn-lt"/>
                          <a:ea typeface="Times New Roman"/>
                          <a:cs typeface="Times New Roman"/>
                        </a:rPr>
                        <a:t>age Out of Bounds</a:t>
                      </a:r>
                      <a:endParaRPr lang="en-CA" sz="2400" dirty="0">
                        <a:latin typeface="+mn-lt"/>
                        <a:ea typeface="Calibri"/>
                        <a:cs typeface="Times New Roman"/>
                      </a:endParaRPr>
                    </a:p>
                  </a:txBody>
                  <a:tcPr marL="68580" marR="68580" marT="0" marB="0"/>
                </a:tc>
              </a:tr>
              <a:tr h="540620">
                <a:tc>
                  <a:txBody>
                    <a:bodyPr/>
                    <a:lstStyle/>
                    <a:p>
                      <a:pPr algn="l">
                        <a:lnSpc>
                          <a:spcPct val="115000"/>
                        </a:lnSpc>
                        <a:spcAft>
                          <a:spcPts val="0"/>
                        </a:spcAft>
                      </a:pPr>
                      <a:r>
                        <a:rPr lang="en-CA" sz="2400" b="1" dirty="0">
                          <a:solidFill>
                            <a:srgbClr val="000000"/>
                          </a:solidFill>
                          <a:latin typeface="+mn-lt"/>
                          <a:ea typeface="Calibri"/>
                          <a:cs typeface="Times New Roman"/>
                        </a:rPr>
                        <a:t>Sacred Heart</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7/ 3.83</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0/0</a:t>
                      </a:r>
                    </a:p>
                  </a:txBody>
                  <a:tcPr marL="68580" marR="68580" marT="0" marB="0"/>
                </a:tc>
                <a:tc>
                  <a:txBody>
                    <a:bodyPr/>
                    <a:lstStyle/>
                    <a:p>
                      <a:pPr algn="ctr">
                        <a:lnSpc>
                          <a:spcPct val="115000"/>
                        </a:lnSpc>
                        <a:spcAft>
                          <a:spcPts val="0"/>
                        </a:spcAft>
                      </a:pPr>
                      <a:r>
                        <a:rPr lang="en-CA" sz="2400" dirty="0">
                          <a:latin typeface="+mn-lt"/>
                          <a:ea typeface="Calibri"/>
                          <a:cs typeface="Times New Roman"/>
                        </a:rPr>
                        <a:t>0/0</a:t>
                      </a:r>
                    </a:p>
                  </a:txBody>
                  <a:tcPr marL="68580" marR="68580" marT="0" marB="0"/>
                </a:tc>
              </a:tr>
              <a:tr h="565760">
                <a:tc>
                  <a:txBody>
                    <a:bodyPr/>
                    <a:lstStyle/>
                    <a:p>
                      <a:pPr algn="l">
                        <a:lnSpc>
                          <a:spcPct val="115000"/>
                        </a:lnSpc>
                        <a:spcAft>
                          <a:spcPts val="0"/>
                        </a:spcAft>
                      </a:pPr>
                      <a:r>
                        <a:rPr lang="en-CA" sz="2400" b="1" dirty="0">
                          <a:solidFill>
                            <a:srgbClr val="000000"/>
                          </a:solidFill>
                          <a:latin typeface="+mn-lt"/>
                          <a:ea typeface="Calibri"/>
                          <a:cs typeface="Times New Roman"/>
                        </a:rPr>
                        <a:t>St. Paul</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12/5.69</a:t>
                      </a:r>
                    </a:p>
                  </a:txBody>
                  <a:tcPr marL="68580" marR="68580" marT="0" marB="0"/>
                </a:tc>
                <a:tc>
                  <a:txBody>
                    <a:bodyPr/>
                    <a:lstStyle/>
                    <a:p>
                      <a:pPr algn="ctr">
                        <a:lnSpc>
                          <a:spcPct val="115000"/>
                        </a:lnSpc>
                        <a:spcAft>
                          <a:spcPts val="0"/>
                        </a:spcAft>
                      </a:pPr>
                      <a:r>
                        <a:rPr lang="en-CA" sz="2400" dirty="0">
                          <a:latin typeface="+mn-lt"/>
                          <a:ea typeface="Calibri"/>
                          <a:cs typeface="Times New Roman"/>
                        </a:rPr>
                        <a:t>4/1.0</a:t>
                      </a:r>
                    </a:p>
                  </a:txBody>
                  <a:tcPr marL="68580" marR="68580" marT="0" marB="0"/>
                </a:tc>
                <a:tc>
                  <a:txBody>
                    <a:bodyPr/>
                    <a:lstStyle/>
                    <a:p>
                      <a:pPr algn="ctr">
                        <a:lnSpc>
                          <a:spcPct val="115000"/>
                        </a:lnSpc>
                        <a:spcAft>
                          <a:spcPts val="0"/>
                        </a:spcAft>
                      </a:pPr>
                      <a:r>
                        <a:rPr lang="en-CA" sz="2400" dirty="0">
                          <a:latin typeface="+mn-lt"/>
                          <a:ea typeface="Calibri"/>
                          <a:cs typeface="Times New Roman"/>
                        </a:rPr>
                        <a:t>11/5.21</a:t>
                      </a:r>
                    </a:p>
                  </a:txBody>
                  <a:tcPr marL="68580" marR="68580" marT="0" marB="0"/>
                </a:tc>
              </a:tr>
              <a:tr h="518892">
                <a:tc>
                  <a:txBody>
                    <a:bodyPr/>
                    <a:lstStyle/>
                    <a:p>
                      <a:pPr algn="l">
                        <a:lnSpc>
                          <a:spcPct val="115000"/>
                        </a:lnSpc>
                        <a:spcAft>
                          <a:spcPts val="0"/>
                        </a:spcAft>
                      </a:pPr>
                      <a:r>
                        <a:rPr lang="en-CA" sz="2400" b="1" dirty="0">
                          <a:solidFill>
                            <a:srgbClr val="000000"/>
                          </a:solidFill>
                          <a:latin typeface="+mn-lt"/>
                          <a:ea typeface="Calibri"/>
                          <a:cs typeface="Times New Roman"/>
                        </a:rPr>
                        <a:t>OICS</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0/0</a:t>
                      </a:r>
                    </a:p>
                  </a:txBody>
                  <a:tcPr marL="68580" marR="68580" marT="0" marB="0"/>
                </a:tc>
                <a:tc>
                  <a:txBody>
                    <a:bodyPr/>
                    <a:lstStyle/>
                    <a:p>
                      <a:pPr algn="ctr">
                        <a:lnSpc>
                          <a:spcPct val="115000"/>
                        </a:lnSpc>
                        <a:spcAft>
                          <a:spcPts val="0"/>
                        </a:spcAft>
                      </a:pPr>
                      <a:r>
                        <a:rPr lang="en-CA" sz="2400" dirty="0">
                          <a:latin typeface="+mn-lt"/>
                          <a:ea typeface="Calibri"/>
                          <a:cs typeface="Times New Roman"/>
                        </a:rPr>
                        <a:t>0/0</a:t>
                      </a:r>
                    </a:p>
                  </a:txBody>
                  <a:tcPr marL="68580" marR="68580" marT="0" marB="0"/>
                </a:tc>
                <a:tc>
                  <a:txBody>
                    <a:bodyPr/>
                    <a:lstStyle/>
                    <a:p>
                      <a:pPr algn="ctr">
                        <a:lnSpc>
                          <a:spcPct val="115000"/>
                        </a:lnSpc>
                        <a:spcAft>
                          <a:spcPts val="0"/>
                        </a:spcAft>
                      </a:pPr>
                      <a:r>
                        <a:rPr lang="en-CA" sz="2400" dirty="0">
                          <a:latin typeface="+mn-lt"/>
                          <a:ea typeface="Calibri"/>
                          <a:cs typeface="Times New Roman"/>
                        </a:rPr>
                        <a:t>0/0</a:t>
                      </a:r>
                    </a:p>
                  </a:txBody>
                  <a:tcPr marL="68580" marR="68580" marT="0" marB="0"/>
                </a:tc>
              </a:tr>
              <a:tr h="616040">
                <a:tc>
                  <a:txBody>
                    <a:bodyPr/>
                    <a:lstStyle/>
                    <a:p>
                      <a:pPr algn="l">
                        <a:lnSpc>
                          <a:spcPct val="115000"/>
                        </a:lnSpc>
                        <a:spcAft>
                          <a:spcPts val="0"/>
                        </a:spcAft>
                      </a:pPr>
                      <a:r>
                        <a:rPr lang="en-CA" sz="2400" b="1" dirty="0">
                          <a:latin typeface="+mn-lt"/>
                          <a:ea typeface="Calibri"/>
                          <a:cs typeface="Times New Roman"/>
                        </a:rPr>
                        <a:t>OHS</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0/0</a:t>
                      </a:r>
                    </a:p>
                  </a:txBody>
                  <a:tcPr marL="68580" marR="68580" marT="0" marB="0"/>
                </a:tc>
                <a:tc>
                  <a:txBody>
                    <a:bodyPr/>
                    <a:lstStyle/>
                    <a:p>
                      <a:pPr algn="ctr">
                        <a:lnSpc>
                          <a:spcPct val="115000"/>
                        </a:lnSpc>
                        <a:spcAft>
                          <a:spcPts val="0"/>
                        </a:spcAft>
                      </a:pPr>
                      <a:r>
                        <a:rPr lang="en-CA" sz="2400" dirty="0">
                          <a:latin typeface="+mn-lt"/>
                          <a:ea typeface="Calibri"/>
                          <a:cs typeface="Times New Roman"/>
                        </a:rPr>
                        <a:t>0/0</a:t>
                      </a:r>
                    </a:p>
                  </a:txBody>
                  <a:tcPr marL="68580" marR="68580" marT="0" marB="0"/>
                </a:tc>
                <a:tc>
                  <a:txBody>
                    <a:bodyPr/>
                    <a:lstStyle/>
                    <a:p>
                      <a:pPr algn="ctr">
                        <a:lnSpc>
                          <a:spcPct val="115000"/>
                        </a:lnSpc>
                        <a:spcAft>
                          <a:spcPts val="0"/>
                        </a:spcAft>
                      </a:pPr>
                      <a:r>
                        <a:rPr lang="en-CA" sz="2400" dirty="0">
                          <a:latin typeface="+mn-lt"/>
                          <a:ea typeface="Calibri"/>
                          <a:cs typeface="Times New Roman"/>
                        </a:rPr>
                        <a:t>0/0</a:t>
                      </a: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029B66B4-29C6-49F9-8A94-10E828D68EA4}" type="slidenum">
              <a:rPr lang="en-CA" smtClean="0"/>
              <a:pPr/>
              <a:t>34</a:t>
            </a:fld>
            <a:endParaRPr lang="en-CA" dirty="0"/>
          </a:p>
        </p:txBody>
      </p:sp>
      <p:sp>
        <p:nvSpPr>
          <p:cNvPr id="4" name="Title 3"/>
          <p:cNvSpPr>
            <a:spLocks noGrp="1"/>
          </p:cNvSpPr>
          <p:nvPr>
            <p:ph type="title"/>
          </p:nvPr>
        </p:nvSpPr>
        <p:spPr/>
        <p:txBody>
          <a:bodyPr>
            <a:noAutofit/>
          </a:bodyPr>
          <a:lstStyle/>
          <a:p>
            <a:r>
              <a:rPr lang="en-CA" sz="3600" dirty="0" smtClean="0">
                <a:latin typeface="+mn-lt"/>
              </a:rPr>
              <a:t>SIPs –Transportation</a:t>
            </a:r>
            <a:endParaRPr lang="en-CA" sz="3600" dirty="0">
              <a:latin typeface="+mn-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124744"/>
          <a:ext cx="8147247" cy="3803812"/>
        </p:xfrm>
        <a:graphic>
          <a:graphicData uri="http://schemas.openxmlformats.org/drawingml/2006/table">
            <a:tbl>
              <a:tblPr firstRow="1" bandRow="1">
                <a:tableStyleId>{5C22544A-7EE6-4342-B048-85BDC9FD1C3A}</a:tableStyleId>
              </a:tblPr>
              <a:tblGrid>
                <a:gridCol w="1629449"/>
                <a:gridCol w="1686480"/>
                <a:gridCol w="1572420"/>
                <a:gridCol w="1629449"/>
                <a:gridCol w="1629449"/>
              </a:tblGrid>
              <a:tr h="432048">
                <a:tc>
                  <a:txBody>
                    <a:bodyPr/>
                    <a:lstStyle/>
                    <a:p>
                      <a:pPr algn="l">
                        <a:lnSpc>
                          <a:spcPct val="115000"/>
                        </a:lnSpc>
                        <a:spcAft>
                          <a:spcPts val="0"/>
                        </a:spcAft>
                      </a:pPr>
                      <a:r>
                        <a:rPr lang="en-CA" sz="2400" b="1" dirty="0">
                          <a:solidFill>
                            <a:srgbClr val="000000"/>
                          </a:solidFill>
                          <a:latin typeface="+mn-lt"/>
                          <a:ea typeface="Calibri"/>
                          <a:cs typeface="Times New Roman"/>
                        </a:rPr>
                        <a:t>School</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a:solidFill>
                            <a:srgbClr val="000000"/>
                          </a:solidFill>
                          <a:latin typeface="+mn-lt"/>
                          <a:ea typeface="Times New Roman"/>
                          <a:cs typeface="Times New Roman"/>
                        </a:rPr>
                        <a:t>Longest Ride Time (min)</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a:solidFill>
                            <a:srgbClr val="000000"/>
                          </a:solidFill>
                          <a:latin typeface="+mn-lt"/>
                          <a:ea typeface="Times New Roman"/>
                          <a:cs typeface="Times New Roman"/>
                        </a:rPr>
                        <a:t>Furthest Ride Distance</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a:solidFill>
                            <a:srgbClr val="000000"/>
                          </a:solidFill>
                          <a:latin typeface="+mn-lt"/>
                          <a:ea typeface="Times New Roman"/>
                          <a:cs typeface="Times New Roman"/>
                        </a:rPr>
                        <a:t>Average Ride Time (min)</a:t>
                      </a:r>
                      <a:endParaRPr lang="en-CA" sz="2400" dirty="0">
                        <a:latin typeface="+mn-lt"/>
                        <a:ea typeface="Calibri"/>
                        <a:cs typeface="Times New Roman"/>
                      </a:endParaRPr>
                    </a:p>
                  </a:txBody>
                  <a:tcPr marL="68580" marR="68580" marT="0" marB="0"/>
                </a:tc>
                <a:tc>
                  <a:txBody>
                    <a:bodyPr/>
                    <a:lstStyle/>
                    <a:p>
                      <a:pPr algn="l">
                        <a:lnSpc>
                          <a:spcPct val="115000"/>
                        </a:lnSpc>
                        <a:spcAft>
                          <a:spcPts val="0"/>
                        </a:spcAft>
                      </a:pPr>
                      <a:r>
                        <a:rPr lang="en-CA" sz="2400" b="1" dirty="0">
                          <a:solidFill>
                            <a:srgbClr val="000000"/>
                          </a:solidFill>
                          <a:latin typeface="+mn-lt"/>
                          <a:ea typeface="Times New Roman"/>
                          <a:cs typeface="Times New Roman"/>
                        </a:rPr>
                        <a:t>Average Distance (km)</a:t>
                      </a:r>
                      <a:endParaRPr lang="en-CA" sz="2400" dirty="0">
                        <a:latin typeface="+mn-lt"/>
                        <a:ea typeface="Calibri"/>
                        <a:cs typeface="Times New Roman"/>
                      </a:endParaRPr>
                    </a:p>
                  </a:txBody>
                  <a:tcPr marL="68580" marR="68580" marT="0" marB="0"/>
                </a:tc>
              </a:tr>
              <a:tr h="540620">
                <a:tc>
                  <a:txBody>
                    <a:bodyPr/>
                    <a:lstStyle/>
                    <a:p>
                      <a:pPr algn="l">
                        <a:lnSpc>
                          <a:spcPct val="115000"/>
                        </a:lnSpc>
                        <a:spcAft>
                          <a:spcPts val="0"/>
                        </a:spcAft>
                      </a:pPr>
                      <a:r>
                        <a:rPr lang="en-CA" sz="2400" b="1" dirty="0">
                          <a:solidFill>
                            <a:srgbClr val="000000"/>
                          </a:solidFill>
                          <a:latin typeface="+mn-lt"/>
                          <a:ea typeface="Calibri"/>
                          <a:cs typeface="Times New Roman"/>
                        </a:rPr>
                        <a:t>Sacred Heart</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76</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51.83</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22.62</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7.07</a:t>
                      </a:r>
                      <a:endParaRPr lang="en-CA" sz="2400" dirty="0">
                        <a:latin typeface="+mn-lt"/>
                        <a:ea typeface="Calibri"/>
                        <a:cs typeface="Times New Roman"/>
                      </a:endParaRPr>
                    </a:p>
                  </a:txBody>
                  <a:tcPr marL="68580" marR="68580" marT="0" marB="0"/>
                </a:tc>
              </a:tr>
              <a:tr h="565760">
                <a:tc>
                  <a:txBody>
                    <a:bodyPr/>
                    <a:lstStyle/>
                    <a:p>
                      <a:pPr algn="l">
                        <a:lnSpc>
                          <a:spcPct val="115000"/>
                        </a:lnSpc>
                        <a:spcAft>
                          <a:spcPts val="0"/>
                        </a:spcAft>
                      </a:pPr>
                      <a:r>
                        <a:rPr lang="en-CA" sz="2400" b="1" dirty="0">
                          <a:solidFill>
                            <a:srgbClr val="000000"/>
                          </a:solidFill>
                          <a:latin typeface="+mn-lt"/>
                          <a:ea typeface="Calibri"/>
                          <a:cs typeface="Times New Roman"/>
                        </a:rPr>
                        <a:t>St. Paul</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150</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143.51</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25.85</a:t>
                      </a:r>
                    </a:p>
                  </a:txBody>
                  <a:tcPr marL="68580" marR="68580" marT="0" marB="0"/>
                </a:tc>
                <a:tc>
                  <a:txBody>
                    <a:bodyPr/>
                    <a:lstStyle/>
                    <a:p>
                      <a:pPr algn="ctr">
                        <a:lnSpc>
                          <a:spcPct val="115000"/>
                        </a:lnSpc>
                        <a:spcAft>
                          <a:spcPts val="0"/>
                        </a:spcAft>
                      </a:pPr>
                      <a:r>
                        <a:rPr lang="en-CA" sz="2400" dirty="0">
                          <a:latin typeface="+mn-lt"/>
                          <a:ea typeface="Calibri"/>
                          <a:cs typeface="Times New Roman"/>
                        </a:rPr>
                        <a:t>8.84</a:t>
                      </a:r>
                    </a:p>
                  </a:txBody>
                  <a:tcPr marL="68580" marR="68580" marT="0" marB="0"/>
                </a:tc>
              </a:tr>
              <a:tr h="518892">
                <a:tc>
                  <a:txBody>
                    <a:bodyPr/>
                    <a:lstStyle/>
                    <a:p>
                      <a:pPr algn="l">
                        <a:lnSpc>
                          <a:spcPct val="115000"/>
                        </a:lnSpc>
                        <a:spcAft>
                          <a:spcPts val="0"/>
                        </a:spcAft>
                      </a:pPr>
                      <a:r>
                        <a:rPr lang="en-CA" sz="2400" b="1" dirty="0">
                          <a:solidFill>
                            <a:srgbClr val="000000"/>
                          </a:solidFill>
                          <a:latin typeface="+mn-lt"/>
                          <a:ea typeface="Calibri"/>
                          <a:cs typeface="Times New Roman"/>
                        </a:rPr>
                        <a:t>OICS</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latin typeface="+mn-lt"/>
                          <a:ea typeface="Calibri"/>
                          <a:cs typeface="Times New Roman"/>
                        </a:rPr>
                        <a:t>72</a:t>
                      </a:r>
                    </a:p>
                  </a:txBody>
                  <a:tcPr marL="68580" marR="68580" marT="0" marB="0"/>
                </a:tc>
                <a:tc>
                  <a:txBody>
                    <a:bodyPr/>
                    <a:lstStyle/>
                    <a:p>
                      <a:pPr algn="ctr">
                        <a:lnSpc>
                          <a:spcPct val="115000"/>
                        </a:lnSpc>
                        <a:spcAft>
                          <a:spcPts val="0"/>
                        </a:spcAft>
                      </a:pPr>
                      <a:r>
                        <a:rPr lang="en-CA" sz="2400" dirty="0">
                          <a:latin typeface="+mn-lt"/>
                          <a:ea typeface="Calibri"/>
                          <a:cs typeface="Times New Roman"/>
                        </a:rPr>
                        <a:t>51.1</a:t>
                      </a:r>
                    </a:p>
                  </a:txBody>
                  <a:tcPr marL="68580" marR="68580" marT="0" marB="0"/>
                </a:tc>
                <a:tc>
                  <a:txBody>
                    <a:bodyPr/>
                    <a:lstStyle/>
                    <a:p>
                      <a:pPr algn="ctr">
                        <a:lnSpc>
                          <a:spcPct val="115000"/>
                        </a:lnSpc>
                        <a:spcAft>
                          <a:spcPts val="0"/>
                        </a:spcAft>
                      </a:pPr>
                      <a:r>
                        <a:rPr lang="en-CA" sz="2400" dirty="0">
                          <a:latin typeface="+mn-lt"/>
                          <a:ea typeface="Calibri"/>
                          <a:cs typeface="Times New Roman"/>
                        </a:rPr>
                        <a:t>23.83</a:t>
                      </a: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10.12</a:t>
                      </a:r>
                      <a:endParaRPr lang="en-CA" sz="2400" dirty="0">
                        <a:latin typeface="+mn-lt"/>
                        <a:ea typeface="Calibri"/>
                        <a:cs typeface="Times New Roman"/>
                      </a:endParaRPr>
                    </a:p>
                  </a:txBody>
                  <a:tcPr marL="68580" marR="68580" marT="0" marB="0"/>
                </a:tc>
              </a:tr>
              <a:tr h="616040">
                <a:tc>
                  <a:txBody>
                    <a:bodyPr/>
                    <a:lstStyle/>
                    <a:p>
                      <a:pPr algn="l">
                        <a:lnSpc>
                          <a:spcPct val="115000"/>
                        </a:lnSpc>
                        <a:spcAft>
                          <a:spcPts val="0"/>
                        </a:spcAft>
                      </a:pPr>
                      <a:r>
                        <a:rPr lang="en-CA" sz="2400" b="1" dirty="0">
                          <a:latin typeface="+mn-lt"/>
                          <a:ea typeface="Calibri"/>
                          <a:cs typeface="Times New Roman"/>
                        </a:rPr>
                        <a:t>OHS</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158</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146.39</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31.68</a:t>
                      </a:r>
                      <a:endParaRPr lang="en-CA" sz="2400" dirty="0">
                        <a:latin typeface="+mn-lt"/>
                        <a:ea typeface="Calibri"/>
                        <a:cs typeface="Times New Roman"/>
                      </a:endParaRPr>
                    </a:p>
                  </a:txBody>
                  <a:tcPr marL="68580" marR="68580" marT="0" marB="0"/>
                </a:tc>
                <a:tc>
                  <a:txBody>
                    <a:bodyPr/>
                    <a:lstStyle/>
                    <a:p>
                      <a:pPr algn="ctr">
                        <a:lnSpc>
                          <a:spcPct val="115000"/>
                        </a:lnSpc>
                        <a:spcAft>
                          <a:spcPts val="0"/>
                        </a:spcAft>
                      </a:pPr>
                      <a:r>
                        <a:rPr lang="en-CA" sz="2400" dirty="0">
                          <a:solidFill>
                            <a:srgbClr val="000000"/>
                          </a:solidFill>
                          <a:latin typeface="+mn-lt"/>
                          <a:ea typeface="Calibri"/>
                          <a:cs typeface="Times New Roman"/>
                        </a:rPr>
                        <a:t>23.03</a:t>
                      </a:r>
                      <a:endParaRPr lang="en-CA" sz="2400" dirty="0">
                        <a:latin typeface="+mn-lt"/>
                        <a:ea typeface="Calibri"/>
                        <a:cs typeface="Times New Roman"/>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029B66B4-29C6-49F9-8A94-10E828D68EA4}" type="slidenum">
              <a:rPr lang="en-CA" smtClean="0"/>
              <a:pPr/>
              <a:t>35</a:t>
            </a:fld>
            <a:endParaRPr lang="en-CA" dirty="0"/>
          </a:p>
        </p:txBody>
      </p:sp>
      <p:sp>
        <p:nvSpPr>
          <p:cNvPr id="4" name="Title 3"/>
          <p:cNvSpPr>
            <a:spLocks noGrp="1"/>
          </p:cNvSpPr>
          <p:nvPr>
            <p:ph type="title"/>
          </p:nvPr>
        </p:nvSpPr>
        <p:spPr/>
        <p:txBody>
          <a:bodyPr>
            <a:noAutofit/>
          </a:bodyPr>
          <a:lstStyle/>
          <a:p>
            <a:r>
              <a:rPr lang="en-CA" sz="3600" dirty="0" smtClean="0">
                <a:latin typeface="+mn-lt"/>
              </a:rPr>
              <a:t>SIPs –Transportation</a:t>
            </a:r>
            <a:endParaRPr lang="en-CA" sz="3600" dirty="0">
              <a:latin typeface="+mn-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a:pPr>
            <a:r>
              <a:rPr lang="en-CA" dirty="0" smtClean="0"/>
              <a:t>Create ARC Committee with Representatives from all schools - January</a:t>
            </a:r>
          </a:p>
          <a:p>
            <a:pPr marL="514350" indent="-514350">
              <a:buFont typeface="+mj-lt"/>
              <a:buAutoNum type="arabicPeriod"/>
            </a:pPr>
            <a:r>
              <a:rPr lang="en-CA" dirty="0" smtClean="0"/>
              <a:t>Public Consultation Meetings from January to March</a:t>
            </a:r>
          </a:p>
          <a:p>
            <a:pPr marL="514350" indent="-514350">
              <a:buFont typeface="+mj-lt"/>
              <a:buAutoNum type="arabicPeriod"/>
            </a:pPr>
            <a:r>
              <a:rPr lang="en-CA" dirty="0" smtClean="0"/>
              <a:t>Board Public Consultation meeting – TBD </a:t>
            </a:r>
          </a:p>
          <a:p>
            <a:pPr marL="514350" indent="-514350">
              <a:buFont typeface="+mj-lt"/>
              <a:buAutoNum type="arabicPeriod"/>
            </a:pPr>
            <a:r>
              <a:rPr lang="en-CA" dirty="0" smtClean="0"/>
              <a:t>Board Decision as to option and timeline – TBD </a:t>
            </a:r>
          </a:p>
          <a:p>
            <a:pPr marL="514350" indent="-514350">
              <a:buNone/>
            </a:pPr>
            <a:r>
              <a:rPr lang="en-CA" dirty="0" smtClean="0"/>
              <a:t>	  </a:t>
            </a:r>
          </a:p>
          <a:p>
            <a:endParaRPr lang="en-CA" dirty="0"/>
          </a:p>
        </p:txBody>
      </p:sp>
      <p:sp>
        <p:nvSpPr>
          <p:cNvPr id="3" name="Title 2"/>
          <p:cNvSpPr>
            <a:spLocks noGrp="1"/>
          </p:cNvSpPr>
          <p:nvPr>
            <p:ph type="title"/>
          </p:nvPr>
        </p:nvSpPr>
        <p:spPr/>
        <p:txBody>
          <a:bodyPr/>
          <a:lstStyle/>
          <a:p>
            <a:r>
              <a:rPr lang="en-CA" dirty="0" smtClean="0"/>
              <a:t>Timeline</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36</a:t>
            </a:fld>
            <a:endParaRPr lang="en-CA"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340768"/>
            <a:ext cx="8229600" cy="5256584"/>
          </a:xfrm>
        </p:spPr>
        <p:txBody>
          <a:bodyPr>
            <a:normAutofit fontScale="92500" lnSpcReduction="10000"/>
          </a:bodyPr>
          <a:lstStyle/>
          <a:p>
            <a:pPr lvl="2" defTabSz="914400" eaLnBrk="0" fontAlgn="base" hangingPunct="0">
              <a:lnSpc>
                <a:spcPct val="150000"/>
              </a:lnSpc>
              <a:spcBef>
                <a:spcPct val="0"/>
              </a:spcBef>
              <a:spcAft>
                <a:spcPct val="0"/>
              </a:spcAft>
              <a:buClr>
                <a:schemeClr val="accent1"/>
              </a:buClr>
              <a:buFontTx/>
              <a:buChar char="•"/>
            </a:pPr>
            <a:r>
              <a:rPr lang="en-US" sz="2400" dirty="0" smtClean="0">
                <a:ea typeface="Times New Roman" pitchFamily="18" charset="0"/>
                <a:cs typeface="Arial" pitchFamily="34" charset="0"/>
              </a:rPr>
              <a:t>Only adults (voting age) will be permitted to address the ARC or ask questions;</a:t>
            </a:r>
            <a:endParaRPr lang="en-US" sz="2400" dirty="0" smtClean="0">
              <a:cs typeface="Arial" pitchFamily="34" charset="0"/>
            </a:endParaRPr>
          </a:p>
          <a:p>
            <a:pPr lvl="2" defTabSz="914400" eaLnBrk="0" fontAlgn="base" hangingPunct="0">
              <a:lnSpc>
                <a:spcPct val="150000"/>
              </a:lnSpc>
              <a:spcBef>
                <a:spcPct val="0"/>
              </a:spcBef>
              <a:spcAft>
                <a:spcPct val="0"/>
              </a:spcAft>
              <a:buClr>
                <a:schemeClr val="accent1"/>
              </a:buClr>
              <a:buFontTx/>
              <a:buChar char="•"/>
            </a:pPr>
            <a:r>
              <a:rPr lang="en-US" sz="2400" dirty="0" smtClean="0">
                <a:ea typeface="Times New Roman" pitchFamily="18" charset="0"/>
                <a:cs typeface="Arial" pitchFamily="34" charset="0"/>
              </a:rPr>
              <a:t>Audience members will be given </a:t>
            </a:r>
            <a:r>
              <a:rPr lang="en-US" sz="2400" u="sng" dirty="0" smtClean="0">
                <a:ea typeface="Times New Roman" pitchFamily="18" charset="0"/>
                <a:cs typeface="Arial" pitchFamily="34" charset="0"/>
              </a:rPr>
              <a:t>two </a:t>
            </a:r>
            <a:r>
              <a:rPr lang="en-US" sz="2400" dirty="0" smtClean="0">
                <a:ea typeface="Times New Roman" pitchFamily="18" charset="0"/>
                <a:cs typeface="Arial" pitchFamily="34" charset="0"/>
              </a:rPr>
              <a:t>occasions to address the committee or ask questions in any one evening;</a:t>
            </a:r>
            <a:endParaRPr lang="en-US" sz="2400" dirty="0" smtClean="0">
              <a:cs typeface="Arial" pitchFamily="34" charset="0"/>
            </a:endParaRPr>
          </a:p>
          <a:p>
            <a:pPr lvl="2" defTabSz="914400" eaLnBrk="0" fontAlgn="base" hangingPunct="0">
              <a:lnSpc>
                <a:spcPct val="150000"/>
              </a:lnSpc>
              <a:spcBef>
                <a:spcPct val="0"/>
              </a:spcBef>
              <a:spcAft>
                <a:spcPct val="0"/>
              </a:spcAft>
              <a:buClr>
                <a:schemeClr val="accent1"/>
              </a:buClr>
              <a:buFontTx/>
              <a:buChar char="•"/>
            </a:pPr>
            <a:r>
              <a:rPr lang="en-US" sz="2400" dirty="0" smtClean="0">
                <a:ea typeface="Times New Roman" pitchFamily="18" charset="0"/>
                <a:cs typeface="Arial" pitchFamily="34" charset="0"/>
              </a:rPr>
              <a:t>Speakers addressing the ARC will identify themselves and their relationship to the process.  They will have registered their attendance prior to asking their question;</a:t>
            </a:r>
          </a:p>
          <a:p>
            <a:pPr lvl="2" defTabSz="914400" eaLnBrk="0" fontAlgn="base" hangingPunct="0">
              <a:lnSpc>
                <a:spcPct val="150000"/>
              </a:lnSpc>
              <a:spcBef>
                <a:spcPct val="0"/>
              </a:spcBef>
              <a:spcAft>
                <a:spcPct val="0"/>
              </a:spcAft>
              <a:buClr>
                <a:schemeClr val="accent1"/>
              </a:buClr>
              <a:buFont typeface="Arial" pitchFamily="34" charset="0"/>
              <a:buChar char="•"/>
            </a:pPr>
            <a:r>
              <a:rPr lang="en-US" sz="2400" dirty="0" smtClean="0">
                <a:ea typeface="Times New Roman" pitchFamily="18" charset="0"/>
                <a:cs typeface="Arial" pitchFamily="34" charset="0"/>
              </a:rPr>
              <a:t>Questions or comments will not extend beyond two minutes.</a:t>
            </a:r>
            <a:r>
              <a:rPr lang="en-US" sz="2400" dirty="0" smtClean="0">
                <a:cs typeface="Arial" pitchFamily="34" charset="0"/>
              </a:rPr>
              <a:t> </a:t>
            </a:r>
          </a:p>
          <a:p>
            <a:endParaRPr lang="en-CA" sz="2400" dirty="0"/>
          </a:p>
        </p:txBody>
      </p:sp>
      <p:sp>
        <p:nvSpPr>
          <p:cNvPr id="3" name="Slide Number Placeholder 2"/>
          <p:cNvSpPr>
            <a:spLocks noGrp="1"/>
          </p:cNvSpPr>
          <p:nvPr>
            <p:ph type="sldNum" sz="quarter" idx="12"/>
          </p:nvPr>
        </p:nvSpPr>
        <p:spPr/>
        <p:txBody>
          <a:bodyPr/>
          <a:lstStyle/>
          <a:p>
            <a:r>
              <a:rPr lang="en-CA" sz="800" dirty="0" smtClean="0"/>
              <a:t>34</a:t>
            </a:r>
            <a:endParaRPr lang="en-CA" sz="800" dirty="0"/>
          </a:p>
        </p:txBody>
      </p:sp>
      <p:sp>
        <p:nvSpPr>
          <p:cNvPr id="4" name="Title 3"/>
          <p:cNvSpPr>
            <a:spLocks noGrp="1"/>
          </p:cNvSpPr>
          <p:nvPr>
            <p:ph type="title"/>
          </p:nvPr>
        </p:nvSpPr>
        <p:spPr>
          <a:xfrm>
            <a:off x="457200" y="476672"/>
            <a:ext cx="8229600" cy="1296144"/>
          </a:xfrm>
        </p:spPr>
        <p:txBody>
          <a:bodyPr>
            <a:normAutofit/>
          </a:bodyPr>
          <a:lstStyle/>
          <a:p>
            <a:pPr lvl="0"/>
            <a:r>
              <a:rPr lang="en-US" sz="4000" b="0" dirty="0" smtClean="0">
                <a:solidFill>
                  <a:schemeClr val="tx1"/>
                </a:solidFill>
                <a:effectLst>
                  <a:outerShdw blurRad="38100" dist="38100" dir="2700000" algn="tl">
                    <a:srgbClr val="000000">
                      <a:alpha val="43137"/>
                    </a:srgbClr>
                  </a:outerShdw>
                </a:effectLst>
                <a:latin typeface="+mn-lt"/>
                <a:ea typeface="Times New Roman" pitchFamily="18" charset="0"/>
                <a:cs typeface="Arial" pitchFamily="34" charset="0"/>
              </a:rPr>
              <a:t>Community Input/Questions</a:t>
            </a:r>
            <a:r>
              <a:rPr lang="en-US" sz="2400" dirty="0" smtClean="0">
                <a:solidFill>
                  <a:schemeClr val="tx1"/>
                </a:solidFill>
                <a:effectLst/>
                <a:latin typeface="+mn-lt"/>
                <a:ea typeface="Times New Roman" pitchFamily="18" charset="0"/>
                <a:cs typeface="Arial" pitchFamily="34" charset="0"/>
              </a:rPr>
              <a:t/>
            </a:r>
            <a:br>
              <a:rPr lang="en-US" sz="2400" dirty="0" smtClean="0">
                <a:solidFill>
                  <a:schemeClr val="tx1"/>
                </a:solidFill>
                <a:effectLst/>
                <a:latin typeface="+mn-lt"/>
                <a:ea typeface="Times New Roman" pitchFamily="18" charset="0"/>
                <a:cs typeface="Arial" pitchFamily="34" charset="0"/>
              </a:rPr>
            </a:br>
            <a:endParaRPr lang="en-CA" sz="2400" dirty="0">
              <a:latin typeface="+mn-l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dirty="0"/>
          </a:p>
        </p:txBody>
      </p:sp>
      <p:sp>
        <p:nvSpPr>
          <p:cNvPr id="3" name="Title 2"/>
          <p:cNvSpPr>
            <a:spLocks noGrp="1"/>
          </p:cNvSpPr>
          <p:nvPr>
            <p:ph type="title"/>
          </p:nvPr>
        </p:nvSpPr>
        <p:spPr/>
        <p:txBody>
          <a:bodyPr/>
          <a:lstStyle/>
          <a:p>
            <a:r>
              <a:rPr lang="en-CA" dirty="0" smtClean="0"/>
              <a:t>Questions?</a:t>
            </a:r>
            <a:endParaRPr lang="en-CA" dirty="0"/>
          </a:p>
        </p:txBody>
      </p:sp>
      <p:sp>
        <p:nvSpPr>
          <p:cNvPr id="4" name="Slide Number Placeholder 3"/>
          <p:cNvSpPr>
            <a:spLocks noGrp="1"/>
          </p:cNvSpPr>
          <p:nvPr>
            <p:ph type="sldNum" sz="quarter" idx="12"/>
          </p:nvPr>
        </p:nvSpPr>
        <p:spPr/>
        <p:txBody>
          <a:bodyPr/>
          <a:lstStyle/>
          <a:p>
            <a:fld id="{029B66B4-29C6-49F9-8A94-10E828D68EA4}" type="slidenum">
              <a:rPr lang="en-CA" smtClean="0"/>
              <a:pPr/>
              <a:t>38</a:t>
            </a:fld>
            <a:endParaRPr lang="en-CA"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525963"/>
          </a:xfrm>
        </p:spPr>
        <p:txBody>
          <a:bodyPr>
            <a:normAutofit/>
          </a:bodyPr>
          <a:lstStyle/>
          <a:p>
            <a:pPr marL="0" lvl="0" indent="0" eaLnBrk="0" fontAlgn="base" hangingPunct="0">
              <a:spcBef>
                <a:spcPct val="0"/>
              </a:spcBef>
              <a:spcAft>
                <a:spcPct val="0"/>
              </a:spcAft>
              <a:buClrTx/>
              <a:buSzTx/>
              <a:buNone/>
              <a:tabLst>
                <a:tab pos="0" algn="l"/>
              </a:tabLst>
            </a:pPr>
            <a:r>
              <a:rPr lang="en-US" sz="2400" dirty="0" smtClean="0">
                <a:ea typeface="Times New Roman" pitchFamily="18" charset="0"/>
                <a:cs typeface="Arial" pitchFamily="34" charset="0"/>
              </a:rPr>
              <a:t>All Public meetings are to provide the community with opportunities for input:</a:t>
            </a:r>
          </a:p>
          <a:p>
            <a:pPr marL="0" lvl="0" indent="0" eaLnBrk="0" fontAlgn="base" hangingPunct="0">
              <a:spcBef>
                <a:spcPct val="0"/>
              </a:spcBef>
              <a:spcAft>
                <a:spcPct val="0"/>
              </a:spcAft>
              <a:buClr>
                <a:schemeClr val="accent4"/>
              </a:buClr>
              <a:buSzTx/>
              <a:buFont typeface="Arial" pitchFamily="34" charset="0"/>
              <a:buChar char="•"/>
              <a:tabLst>
                <a:tab pos="0" algn="l"/>
              </a:tabLst>
            </a:pPr>
            <a:endParaRPr lang="en-US" sz="2400" dirty="0" smtClean="0">
              <a:ea typeface="Times New Roman" pitchFamily="18" charset="0"/>
              <a:cs typeface="Arial" pitchFamily="34" charset="0"/>
            </a:endParaRPr>
          </a:p>
          <a:p>
            <a:pPr marL="256032" lvl="1" indent="0" eaLnBrk="0" fontAlgn="base" hangingPunct="0">
              <a:spcBef>
                <a:spcPct val="0"/>
              </a:spcBef>
              <a:spcAft>
                <a:spcPct val="0"/>
              </a:spcAft>
              <a:buFont typeface="Arial" pitchFamily="34" charset="0"/>
              <a:buChar char="•"/>
              <a:tabLst>
                <a:tab pos="0" algn="l"/>
              </a:tabLst>
            </a:pPr>
            <a:r>
              <a:rPr lang="en-US" sz="2400" dirty="0" smtClean="0">
                <a:cs typeface="Arial" pitchFamily="34" charset="0"/>
              </a:rPr>
              <a:t> 2</a:t>
            </a:r>
            <a:r>
              <a:rPr lang="en-US" sz="2400" baseline="30000" dirty="0" smtClean="0">
                <a:cs typeface="Arial" pitchFamily="34" charset="0"/>
              </a:rPr>
              <a:t>nd</a:t>
            </a:r>
            <a:r>
              <a:rPr lang="en-US" sz="2400" dirty="0" smtClean="0">
                <a:cs typeface="Arial" pitchFamily="34" charset="0"/>
              </a:rPr>
              <a:t> ARC Working Meeting - </a:t>
            </a:r>
            <a:r>
              <a:rPr lang="en-US" sz="2400" dirty="0" smtClean="0">
                <a:ea typeface="Times New Roman" pitchFamily="18" charset="0"/>
                <a:cs typeface="Arial" pitchFamily="34" charset="0"/>
              </a:rPr>
              <a:t>Tuesday, March 1</a:t>
            </a:r>
            <a:r>
              <a:rPr lang="en-US" sz="2400" baseline="30000" dirty="0" smtClean="0">
                <a:ea typeface="Times New Roman" pitchFamily="18" charset="0"/>
                <a:cs typeface="Arial" pitchFamily="34" charset="0"/>
              </a:rPr>
              <a:t>st</a:t>
            </a:r>
            <a:r>
              <a:rPr lang="en-US" sz="2400" dirty="0" smtClean="0">
                <a:ea typeface="Times New Roman" pitchFamily="18" charset="0"/>
                <a:cs typeface="Arial" pitchFamily="34" charset="0"/>
              </a:rPr>
              <a:t>,  </a:t>
            </a:r>
          </a:p>
          <a:p>
            <a:pPr marL="256032" lvl="1" indent="0" eaLnBrk="0" fontAlgn="base" hangingPunct="0">
              <a:spcBef>
                <a:spcPct val="0"/>
              </a:spcBef>
              <a:spcAft>
                <a:spcPct val="0"/>
              </a:spcAft>
              <a:buNone/>
              <a:tabLst>
                <a:tab pos="0" algn="l"/>
              </a:tabLst>
            </a:pPr>
            <a:r>
              <a:rPr lang="en-US" sz="2400" dirty="0" smtClean="0">
                <a:ea typeface="Times New Roman" pitchFamily="18" charset="0"/>
                <a:cs typeface="Arial" pitchFamily="34" charset="0"/>
              </a:rPr>
              <a:t> 2016:  Review of the accommodation options</a:t>
            </a:r>
          </a:p>
          <a:p>
            <a:pPr marL="256032" lvl="1" indent="0" eaLnBrk="0" fontAlgn="base" hangingPunct="0">
              <a:spcBef>
                <a:spcPct val="0"/>
              </a:spcBef>
              <a:spcAft>
                <a:spcPct val="0"/>
              </a:spcAft>
              <a:buFont typeface="Arial" pitchFamily="34" charset="0"/>
              <a:buChar char="•"/>
              <a:tabLst>
                <a:tab pos="0" algn="l"/>
              </a:tabLst>
            </a:pPr>
            <a:r>
              <a:rPr lang="en-US" sz="2400" dirty="0" smtClean="0">
                <a:ea typeface="Times New Roman" pitchFamily="18" charset="0"/>
                <a:cs typeface="Arial" pitchFamily="34" charset="0"/>
              </a:rPr>
              <a:t> 3</a:t>
            </a:r>
            <a:r>
              <a:rPr lang="en-US" sz="2400" baseline="30000" dirty="0" smtClean="0">
                <a:ea typeface="Times New Roman" pitchFamily="18" charset="0"/>
                <a:cs typeface="Arial" pitchFamily="34" charset="0"/>
              </a:rPr>
              <a:t>rd</a:t>
            </a:r>
            <a:r>
              <a:rPr lang="en-US" sz="2400" dirty="0" smtClean="0">
                <a:ea typeface="Times New Roman" pitchFamily="18" charset="0"/>
                <a:cs typeface="Arial" pitchFamily="34" charset="0"/>
              </a:rPr>
              <a:t> Public Meeting – Tuesday, March 8</a:t>
            </a:r>
            <a:r>
              <a:rPr lang="en-US" sz="2400" baseline="30000" dirty="0" smtClean="0">
                <a:ea typeface="Times New Roman" pitchFamily="18" charset="0"/>
                <a:cs typeface="Arial" pitchFamily="34" charset="0"/>
              </a:rPr>
              <a:t>th</a:t>
            </a:r>
            <a:r>
              <a:rPr lang="en-US" sz="2400" dirty="0" smtClean="0">
                <a:ea typeface="Times New Roman" pitchFamily="18" charset="0"/>
                <a:cs typeface="Arial" pitchFamily="34" charset="0"/>
              </a:rPr>
              <a:t>, 2016</a:t>
            </a:r>
            <a:endParaRPr lang="en-US" sz="2400" dirty="0" smtClean="0">
              <a:cs typeface="Arial" pitchFamily="34" charset="0"/>
            </a:endParaRPr>
          </a:p>
          <a:p>
            <a:pPr marL="256032" lvl="1" indent="0" eaLnBrk="0" fontAlgn="base" hangingPunct="0">
              <a:spcBef>
                <a:spcPct val="0"/>
              </a:spcBef>
              <a:spcAft>
                <a:spcPct val="0"/>
              </a:spcAft>
              <a:buNone/>
              <a:tabLst>
                <a:tab pos="0" algn="l"/>
              </a:tabLst>
            </a:pPr>
            <a:r>
              <a:rPr lang="en-US" sz="2400" dirty="0" smtClean="0">
                <a:ea typeface="Times New Roman" pitchFamily="18" charset="0"/>
                <a:cs typeface="Arial" pitchFamily="34" charset="0"/>
              </a:rPr>
              <a:t>  Presentation of the accommodation options</a:t>
            </a:r>
          </a:p>
          <a:p>
            <a:pPr marL="256032" lvl="1" indent="0" eaLnBrk="0" fontAlgn="base" hangingPunct="0">
              <a:spcBef>
                <a:spcPct val="0"/>
              </a:spcBef>
              <a:spcAft>
                <a:spcPct val="0"/>
              </a:spcAft>
              <a:buFont typeface="Arial" pitchFamily="34" charset="0"/>
              <a:buChar char="•"/>
              <a:tabLst>
                <a:tab pos="0" algn="l"/>
              </a:tabLst>
            </a:pPr>
            <a:r>
              <a:rPr lang="en-US" sz="2400" dirty="0" smtClean="0">
                <a:cs typeface="Arial" pitchFamily="34" charset="0"/>
              </a:rPr>
              <a:t> 3</a:t>
            </a:r>
            <a:r>
              <a:rPr lang="en-US" sz="2400" baseline="30000" dirty="0" smtClean="0">
                <a:cs typeface="Arial" pitchFamily="34" charset="0"/>
              </a:rPr>
              <a:t>rd</a:t>
            </a:r>
            <a:r>
              <a:rPr lang="en-US" sz="2400" dirty="0" smtClean="0">
                <a:cs typeface="Arial" pitchFamily="34" charset="0"/>
              </a:rPr>
              <a:t>  ARC Working Meeting – TBD: </a:t>
            </a:r>
            <a:r>
              <a:rPr lang="en-US" sz="2400" dirty="0" smtClean="0">
                <a:ea typeface="Times New Roman" pitchFamily="18" charset="0"/>
                <a:cs typeface="Arial" pitchFamily="34" charset="0"/>
              </a:rPr>
              <a:t>Preparation of </a:t>
            </a:r>
          </a:p>
          <a:p>
            <a:pPr marL="256032" lvl="1" indent="0" eaLnBrk="0" fontAlgn="base" hangingPunct="0">
              <a:spcBef>
                <a:spcPct val="0"/>
              </a:spcBef>
              <a:spcAft>
                <a:spcPct val="0"/>
              </a:spcAft>
              <a:buNone/>
              <a:tabLst>
                <a:tab pos="0" algn="l"/>
              </a:tabLst>
            </a:pPr>
            <a:r>
              <a:rPr lang="en-US" sz="2400" dirty="0" smtClean="0">
                <a:ea typeface="Times New Roman" pitchFamily="18" charset="0"/>
                <a:cs typeface="Arial" pitchFamily="34" charset="0"/>
              </a:rPr>
              <a:t>  recommendation(s) to be presented to the Board</a:t>
            </a:r>
            <a:r>
              <a:rPr lang="en-US" sz="2400" dirty="0" smtClean="0">
                <a:cs typeface="Arial" pitchFamily="34" charset="0"/>
              </a:rPr>
              <a:t> </a:t>
            </a:r>
          </a:p>
          <a:p>
            <a:pPr marL="256032" lvl="1" indent="0" eaLnBrk="0" fontAlgn="base" hangingPunct="0">
              <a:spcBef>
                <a:spcPct val="0"/>
              </a:spcBef>
              <a:spcAft>
                <a:spcPct val="0"/>
              </a:spcAft>
              <a:buFont typeface="Arial" pitchFamily="34" charset="0"/>
              <a:buChar char="•"/>
              <a:tabLst>
                <a:tab pos="0" algn="l"/>
              </a:tabLst>
            </a:pPr>
            <a:r>
              <a:rPr lang="en-US" sz="2400" dirty="0" smtClean="0">
                <a:ea typeface="Times New Roman" pitchFamily="18" charset="0"/>
                <a:cs typeface="Arial" pitchFamily="34" charset="0"/>
              </a:rPr>
              <a:t> 4</a:t>
            </a:r>
            <a:r>
              <a:rPr lang="en-US" sz="2400" baseline="30000" dirty="0" smtClean="0">
                <a:ea typeface="Times New Roman" pitchFamily="18" charset="0"/>
                <a:cs typeface="Arial" pitchFamily="34" charset="0"/>
              </a:rPr>
              <a:t>th</a:t>
            </a:r>
            <a:r>
              <a:rPr lang="en-US" sz="2400" dirty="0" smtClean="0">
                <a:ea typeface="Times New Roman" pitchFamily="18" charset="0"/>
                <a:cs typeface="Arial" pitchFamily="34" charset="0"/>
              </a:rPr>
              <a:t> Public meeting – TBD</a:t>
            </a:r>
            <a:r>
              <a:rPr lang="en-US" sz="2400" dirty="0" smtClean="0">
                <a:cs typeface="Arial" pitchFamily="34" charset="0"/>
              </a:rPr>
              <a:t>: </a:t>
            </a:r>
            <a:r>
              <a:rPr lang="en-US" sz="2400" dirty="0" smtClean="0">
                <a:ea typeface="Times New Roman" pitchFamily="18" charset="0"/>
                <a:cs typeface="Arial" pitchFamily="34" charset="0"/>
              </a:rPr>
              <a:t>Presentation of </a:t>
            </a:r>
          </a:p>
          <a:p>
            <a:pPr marL="256032" lvl="1" indent="0" eaLnBrk="0" fontAlgn="base" hangingPunct="0">
              <a:spcBef>
                <a:spcPct val="0"/>
              </a:spcBef>
              <a:spcAft>
                <a:spcPct val="0"/>
              </a:spcAft>
              <a:buNone/>
              <a:tabLst>
                <a:tab pos="0" algn="l"/>
              </a:tabLst>
            </a:pPr>
            <a:r>
              <a:rPr lang="en-US" sz="2400" dirty="0" smtClean="0">
                <a:ea typeface="Times New Roman" pitchFamily="18" charset="0"/>
                <a:cs typeface="Arial" pitchFamily="34" charset="0"/>
              </a:rPr>
              <a:t>  recommendation(s) to be presented to the Board</a:t>
            </a:r>
            <a:r>
              <a:rPr lang="en-US" sz="2400" dirty="0" smtClean="0">
                <a:cs typeface="Arial" pitchFamily="34" charset="0"/>
              </a:rPr>
              <a:t> </a:t>
            </a:r>
          </a:p>
          <a:p>
            <a:pPr marL="256032" lvl="1" indent="0" eaLnBrk="0" fontAlgn="base" hangingPunct="0">
              <a:spcBef>
                <a:spcPct val="0"/>
              </a:spcBef>
              <a:spcAft>
                <a:spcPct val="0"/>
              </a:spcAft>
              <a:buFont typeface="Arial" pitchFamily="34" charset="0"/>
              <a:buChar char="•"/>
              <a:tabLst>
                <a:tab pos="0" algn="l"/>
              </a:tabLst>
            </a:pPr>
            <a:r>
              <a:rPr lang="en-CA" sz="2400" dirty="0" smtClean="0"/>
              <a:t> Board Public Consultation meeting – TBD </a:t>
            </a:r>
          </a:p>
          <a:p>
            <a:pPr marL="256032" lvl="1" indent="0" eaLnBrk="0" fontAlgn="base" hangingPunct="0">
              <a:spcBef>
                <a:spcPct val="0"/>
              </a:spcBef>
              <a:spcAft>
                <a:spcPct val="0"/>
              </a:spcAft>
              <a:buFont typeface="Arial" pitchFamily="34" charset="0"/>
              <a:buChar char="•"/>
              <a:tabLst>
                <a:tab pos="0" algn="l"/>
              </a:tabLst>
            </a:pPr>
            <a:endParaRPr lang="en-US" sz="2400" dirty="0" smtClean="0">
              <a:cs typeface="Arial" pitchFamily="34" charset="0"/>
            </a:endParaRPr>
          </a:p>
          <a:p>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39</a:t>
            </a:fld>
            <a:endParaRPr lang="en-CA" dirty="0"/>
          </a:p>
        </p:txBody>
      </p:sp>
      <p:sp>
        <p:nvSpPr>
          <p:cNvPr id="4" name="Title 3"/>
          <p:cNvSpPr>
            <a:spLocks noGrp="1"/>
          </p:cNvSpPr>
          <p:nvPr>
            <p:ph type="title"/>
          </p:nvPr>
        </p:nvSpPr>
        <p:spPr/>
        <p:txBody>
          <a:bodyPr>
            <a:normAutofit fontScale="90000"/>
          </a:bodyPr>
          <a:lstStyle/>
          <a:p>
            <a:r>
              <a:rPr lang="en-CA" dirty="0" smtClean="0"/>
              <a:t>Date and Time of Future Meetings</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Alternative and Continuing Catholic Education </a:t>
            </a:r>
          </a:p>
          <a:p>
            <a:pPr>
              <a:buNone/>
            </a:pPr>
            <a:r>
              <a:rPr lang="en-CA" b="1" dirty="0" smtClean="0"/>
              <a:t>Support Services (ACCESS)</a:t>
            </a:r>
          </a:p>
          <a:p>
            <a:r>
              <a:rPr lang="en-CA" dirty="0" smtClean="0"/>
              <a:t>Vice Principal – Sharon Maisonneuve</a:t>
            </a:r>
          </a:p>
          <a:p>
            <a:r>
              <a:rPr lang="en-CA" dirty="0" smtClean="0"/>
              <a:t>Teacher - Laura Kelly </a:t>
            </a:r>
          </a:p>
          <a:p>
            <a:r>
              <a:rPr lang="en-CA" dirty="0" smtClean="0"/>
              <a:t>Support Staff – Vic Rudolf</a:t>
            </a:r>
          </a:p>
          <a:p>
            <a:r>
              <a:rPr lang="en-CA" dirty="0" smtClean="0"/>
              <a:t>Parent -  Luc Lamarche </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4</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CA" b="1" dirty="0" smtClean="0"/>
              <a:t>Catholic Education Centre (Board Office)</a:t>
            </a:r>
          </a:p>
          <a:p>
            <a:r>
              <a:rPr lang="en-CA" dirty="0" smtClean="0"/>
              <a:t>Glenn Sheculski, Director of Education – Chair of the PAR</a:t>
            </a:r>
          </a:p>
          <a:p>
            <a:r>
              <a:rPr lang="en-CA" dirty="0" smtClean="0"/>
              <a:t>Andrew Marks, Community Relations Officer – Secretary</a:t>
            </a:r>
          </a:p>
          <a:p>
            <a:r>
              <a:rPr lang="en-CA" dirty="0" smtClean="0"/>
              <a:t>Erika Adam, Manager of Finance</a:t>
            </a:r>
          </a:p>
          <a:p>
            <a:r>
              <a:rPr lang="en-CA" dirty="0" smtClean="0"/>
              <a:t>Dave Horton, Manager of Plant</a:t>
            </a:r>
          </a:p>
          <a:p>
            <a:r>
              <a:rPr lang="en-CA" dirty="0" smtClean="0"/>
              <a:t>Colleen Landers, Trustee – Ad Hoc</a:t>
            </a:r>
          </a:p>
          <a:p>
            <a:r>
              <a:rPr lang="en-CA" dirty="0" smtClean="0"/>
              <a:t>Fred Salvador, Trustee – Ad Hoc</a:t>
            </a:r>
          </a:p>
          <a:p>
            <a:r>
              <a:rPr lang="en-CA" dirty="0" smtClean="0"/>
              <a:t>Ron MacInnis, Alternate Trustee – Ad Hoc</a:t>
            </a:r>
          </a:p>
          <a:p>
            <a:pPr>
              <a:buNone/>
            </a:pP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5</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O’Gorman High School</a:t>
            </a:r>
          </a:p>
          <a:p>
            <a:r>
              <a:rPr lang="en-CA" dirty="0" smtClean="0"/>
              <a:t>Principal – Ted Weltz</a:t>
            </a:r>
          </a:p>
          <a:p>
            <a:r>
              <a:rPr lang="en-CA" dirty="0" smtClean="0"/>
              <a:t>Teacher – Dan Loreto</a:t>
            </a:r>
          </a:p>
          <a:p>
            <a:r>
              <a:rPr lang="en-CA" dirty="0" smtClean="0"/>
              <a:t>Support Staff - </a:t>
            </a:r>
          </a:p>
          <a:p>
            <a:r>
              <a:rPr lang="en-CA" dirty="0" smtClean="0"/>
              <a:t>Parent – Roger Courville</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6</a:t>
            </a:fld>
            <a:endParaRPr lang="en-CA" dirty="0"/>
          </a:p>
        </p:txBody>
      </p:sp>
      <p:sp>
        <p:nvSpPr>
          <p:cNvPr id="4" name="Title 3"/>
          <p:cNvSpPr>
            <a:spLocks noGrp="1"/>
          </p:cNvSpPr>
          <p:nvPr>
            <p:ph type="title"/>
          </p:nvPr>
        </p:nvSpPr>
        <p:spPr/>
        <p:txBody>
          <a:bodyPr>
            <a:normAutofit fontScale="90000"/>
          </a:bodyPr>
          <a:lstStyle/>
          <a:p>
            <a:r>
              <a:rPr lang="en-CA" smtClean="0"/>
              <a:t>Accommodation Review Committee </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O’Gorman Intermediate Catholic School</a:t>
            </a:r>
          </a:p>
          <a:p>
            <a:r>
              <a:rPr lang="en-CA" dirty="0" smtClean="0"/>
              <a:t>Principal – Roslyn Gauthier</a:t>
            </a:r>
          </a:p>
          <a:p>
            <a:r>
              <a:rPr lang="en-CA" dirty="0" smtClean="0"/>
              <a:t>Teacher – Jackie Harkins</a:t>
            </a:r>
          </a:p>
          <a:p>
            <a:r>
              <a:rPr lang="en-CA" dirty="0" smtClean="0"/>
              <a:t>Support Staff – Michele Mahaffy</a:t>
            </a:r>
          </a:p>
          <a:p>
            <a:r>
              <a:rPr lang="en-CA" dirty="0" smtClean="0"/>
              <a:t>Parent – Mary Duizer</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7</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Sacred Heart School</a:t>
            </a:r>
          </a:p>
          <a:p>
            <a:r>
              <a:rPr lang="en-CA" dirty="0" smtClean="0"/>
              <a:t>Principal – Darren Berthier</a:t>
            </a:r>
          </a:p>
          <a:p>
            <a:r>
              <a:rPr lang="en-CA" dirty="0" smtClean="0"/>
              <a:t>Teacher – Angela Baker</a:t>
            </a:r>
          </a:p>
          <a:p>
            <a:r>
              <a:rPr lang="en-CA" dirty="0" smtClean="0"/>
              <a:t>Support Staff –Laura Belisle </a:t>
            </a:r>
          </a:p>
          <a:p>
            <a:r>
              <a:rPr lang="en-CA" dirty="0" smtClean="0"/>
              <a:t>Parent – Robert Dupont</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8</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CA" b="1" dirty="0" smtClean="0"/>
              <a:t>St. Paul School</a:t>
            </a:r>
          </a:p>
          <a:p>
            <a:r>
              <a:rPr lang="en-CA" dirty="0" smtClean="0"/>
              <a:t>Principal – Betty Pichette</a:t>
            </a:r>
          </a:p>
          <a:p>
            <a:r>
              <a:rPr lang="en-CA" dirty="0" smtClean="0"/>
              <a:t>Teacher – David Rosso</a:t>
            </a:r>
          </a:p>
          <a:p>
            <a:r>
              <a:rPr lang="en-CA" dirty="0" smtClean="0"/>
              <a:t>Support Staff – Karen Cheff</a:t>
            </a:r>
          </a:p>
          <a:p>
            <a:r>
              <a:rPr lang="en-CA" dirty="0" smtClean="0"/>
              <a:t>Parent – Kim Belair</a:t>
            </a:r>
            <a:endParaRPr lang="en-CA" dirty="0"/>
          </a:p>
        </p:txBody>
      </p:sp>
      <p:sp>
        <p:nvSpPr>
          <p:cNvPr id="3" name="Slide Number Placeholder 2"/>
          <p:cNvSpPr>
            <a:spLocks noGrp="1"/>
          </p:cNvSpPr>
          <p:nvPr>
            <p:ph type="sldNum" sz="quarter" idx="12"/>
          </p:nvPr>
        </p:nvSpPr>
        <p:spPr/>
        <p:txBody>
          <a:bodyPr/>
          <a:lstStyle/>
          <a:p>
            <a:fld id="{029B66B4-29C6-49F9-8A94-10E828D68EA4}" type="slidenum">
              <a:rPr lang="en-CA" smtClean="0"/>
              <a:pPr/>
              <a:t>9</a:t>
            </a:fld>
            <a:endParaRPr lang="en-CA" dirty="0"/>
          </a:p>
        </p:txBody>
      </p:sp>
      <p:sp>
        <p:nvSpPr>
          <p:cNvPr id="4" name="Title 3"/>
          <p:cNvSpPr>
            <a:spLocks noGrp="1"/>
          </p:cNvSpPr>
          <p:nvPr>
            <p:ph type="title"/>
          </p:nvPr>
        </p:nvSpPr>
        <p:spPr/>
        <p:txBody>
          <a:bodyPr>
            <a:normAutofit fontScale="90000"/>
          </a:bodyPr>
          <a:lstStyle/>
          <a:p>
            <a:r>
              <a:rPr lang="en-CA" dirty="0" smtClean="0"/>
              <a:t>Accommodation Review Committee </a:t>
            </a:r>
            <a:endParaRPr lang="en-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1047</TotalTime>
  <Words>1793</Words>
  <Application>Microsoft Office PowerPoint</Application>
  <PresentationFormat>On-screen Show (4:3)</PresentationFormat>
  <Paragraphs>469</Paragraphs>
  <Slides>39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Concourse</vt:lpstr>
      <vt:lpstr>Photo Editor Photo</vt:lpstr>
      <vt:lpstr>Timmins Pupil Accommodation Review Committee (ARC)</vt:lpstr>
      <vt:lpstr>ARC Meeting Agenda </vt:lpstr>
      <vt:lpstr>Reading: Taken, Blessed,                Broken, Given </vt:lpstr>
      <vt:lpstr>Accommodation Review Committee </vt:lpstr>
      <vt:lpstr>Accommodation Review Committee </vt:lpstr>
      <vt:lpstr>Accommodation Review Committee </vt:lpstr>
      <vt:lpstr>Accommodation Review Committee </vt:lpstr>
      <vt:lpstr>Accommodation Review Committee </vt:lpstr>
      <vt:lpstr>Accommodation Review Committee </vt:lpstr>
      <vt:lpstr> Purpose of a Pupil Accommodation Review </vt:lpstr>
      <vt:lpstr>Guiding Principles </vt:lpstr>
      <vt:lpstr>Guiding Principles – con’t.</vt:lpstr>
      <vt:lpstr>Guiding Principles – con’t.</vt:lpstr>
      <vt:lpstr>ARC Communications </vt:lpstr>
      <vt:lpstr>School Information Profiles</vt:lpstr>
      <vt:lpstr>School Information Profiles</vt:lpstr>
      <vt:lpstr>SIP – O’Gorman High School</vt:lpstr>
      <vt:lpstr>SIP – O’Gorman High School</vt:lpstr>
      <vt:lpstr>SIP – O’Gorman High School</vt:lpstr>
      <vt:lpstr>SIP – O’Gorman High School</vt:lpstr>
      <vt:lpstr>SIP – O’Gorman Intermediate Catholic School</vt:lpstr>
      <vt:lpstr>SIP – O’Gorman Intermediate Catholic School</vt:lpstr>
      <vt:lpstr>SIP – O’Gorman Intermediate Catholic School</vt:lpstr>
      <vt:lpstr>SIP – Sacred Heart School</vt:lpstr>
      <vt:lpstr>SIP – Sacred Heart School</vt:lpstr>
      <vt:lpstr>SIP – Sacred Heart School</vt:lpstr>
      <vt:lpstr>SIP – St. Paul School</vt:lpstr>
      <vt:lpstr>SIP – St. Paul School</vt:lpstr>
      <vt:lpstr>SIP – St. Paul School</vt:lpstr>
      <vt:lpstr>SIP – St. Paul School</vt:lpstr>
      <vt:lpstr>SIPs – Facility Profiles</vt:lpstr>
      <vt:lpstr>SIPs – Facilities</vt:lpstr>
      <vt:lpstr>SIPs -Transportation</vt:lpstr>
      <vt:lpstr>SIPs –Transportation</vt:lpstr>
      <vt:lpstr>SIPs –Transportation</vt:lpstr>
      <vt:lpstr>Timeline</vt:lpstr>
      <vt:lpstr>Community Input/Questions </vt:lpstr>
      <vt:lpstr>Questions?</vt:lpstr>
      <vt:lpstr>Date and Time of Future Meetings</vt:lpstr>
    </vt:vector>
  </TitlesOfParts>
  <Company>NCDSB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gsheculski</dc:creator>
  <cp:lastModifiedBy>gsheculski</cp:lastModifiedBy>
  <cp:revision>203</cp:revision>
  <dcterms:created xsi:type="dcterms:W3CDTF">2015-09-24T17:38:41Z</dcterms:created>
  <dcterms:modified xsi:type="dcterms:W3CDTF">2016-02-17T18:33:38Z</dcterms:modified>
</cp:coreProperties>
</file>